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59" r:id="rId7"/>
    <p:sldId id="265" r:id="rId8"/>
    <p:sldId id="264"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D421E-792A-4478-A648-9A1AE6838EFE}" type="doc">
      <dgm:prSet loTypeId="urn:microsoft.com/office/officeart/2005/8/layout/bProcess4" loCatId="process" qsTypeId="urn:microsoft.com/office/officeart/2005/8/quickstyle/3d1" qsCatId="3D" csTypeId="urn:microsoft.com/office/officeart/2005/8/colors/colorful5" csCatId="colorful" phldr="1"/>
      <dgm:spPr/>
      <dgm:t>
        <a:bodyPr/>
        <a:lstStyle/>
        <a:p>
          <a:endParaRPr lang="en-US"/>
        </a:p>
      </dgm:t>
    </dgm:pt>
    <dgm:pt modelId="{B119B6C0-71B5-4C28-A180-D24B36B3F186}">
      <dgm:prSet custT="1"/>
      <dgm:spPr/>
      <dgm:t>
        <a:bodyPr/>
        <a:lstStyle/>
        <a:p>
          <a:pPr>
            <a:lnSpc>
              <a:spcPct val="100000"/>
            </a:lnSpc>
          </a:pPr>
          <a:r>
            <a:rPr lang="en-US" sz="1400" b="1" dirty="0">
              <a:latin typeface="+mj-lt"/>
              <a:cs typeface="Aldhabi" panose="01000000000000000000" pitchFamily="2" charset="-78"/>
            </a:rPr>
            <a:t>Step one: Connection</a:t>
          </a:r>
        </a:p>
      </dgm:t>
    </dgm:pt>
    <dgm:pt modelId="{03213A65-41BB-456F-99FE-B347037EA0CC}" type="parTrans" cxnId="{7B7C5509-4233-47DD-8AA2-F3C44BCD3451}">
      <dgm:prSet/>
      <dgm:spPr/>
      <dgm:t>
        <a:bodyPr/>
        <a:lstStyle/>
        <a:p>
          <a:pPr>
            <a:lnSpc>
              <a:spcPct val="100000"/>
            </a:lnSpc>
          </a:pPr>
          <a:endParaRPr lang="en-US" sz="1400">
            <a:latin typeface="+mj-lt"/>
            <a:cs typeface="Aldhabi" panose="01000000000000000000" pitchFamily="2" charset="-78"/>
          </a:endParaRPr>
        </a:p>
      </dgm:t>
    </dgm:pt>
    <dgm:pt modelId="{201F6B56-04B0-40D3-B397-633F98AAD0EA}" type="sibTrans" cxnId="{7B7C5509-4233-47DD-8AA2-F3C44BCD3451}">
      <dgm:prSet/>
      <dgm:spPr/>
      <dgm:t>
        <a:bodyPr/>
        <a:lstStyle/>
        <a:p>
          <a:pPr>
            <a:lnSpc>
              <a:spcPct val="100000"/>
            </a:lnSpc>
          </a:pPr>
          <a:endParaRPr lang="en-US" sz="1400">
            <a:latin typeface="+mj-lt"/>
            <a:cs typeface="Aldhabi" panose="01000000000000000000" pitchFamily="2" charset="-78"/>
          </a:endParaRPr>
        </a:p>
      </dgm:t>
    </dgm:pt>
    <dgm:pt modelId="{B1544E04-7262-46A9-98C0-C73B4859996E}">
      <dgm:prSet custT="1"/>
      <dgm:spPr/>
      <dgm:t>
        <a:bodyPr/>
        <a:lstStyle/>
        <a:p>
          <a:pPr>
            <a:lnSpc>
              <a:spcPct val="100000"/>
            </a:lnSpc>
          </a:pPr>
          <a:r>
            <a:rPr lang="en-US" sz="1400" dirty="0">
              <a:latin typeface="+mj-lt"/>
              <a:cs typeface="Aldhabi" panose="01000000000000000000" pitchFamily="2" charset="-78"/>
            </a:rPr>
            <a:t>The genuine relationship of the therapist to the patient and the story he or she is telling will be a critical component of how the event comes to be experienced.</a:t>
          </a:r>
        </a:p>
      </dgm:t>
    </dgm:pt>
    <dgm:pt modelId="{64840215-E42A-4687-9B55-98B23149C5E3}" type="parTrans" cxnId="{1EA76A46-F404-4EE5-B91D-62A3BF518414}">
      <dgm:prSet/>
      <dgm:spPr/>
      <dgm:t>
        <a:bodyPr/>
        <a:lstStyle/>
        <a:p>
          <a:pPr>
            <a:lnSpc>
              <a:spcPct val="100000"/>
            </a:lnSpc>
          </a:pPr>
          <a:endParaRPr lang="en-US" sz="1400">
            <a:latin typeface="+mj-lt"/>
            <a:cs typeface="Aldhabi" panose="01000000000000000000" pitchFamily="2" charset="-78"/>
          </a:endParaRPr>
        </a:p>
      </dgm:t>
    </dgm:pt>
    <dgm:pt modelId="{DA082C6F-0627-4781-B22E-9A7B1DA3A528}" type="sibTrans" cxnId="{1EA76A46-F404-4EE5-B91D-62A3BF518414}">
      <dgm:prSet/>
      <dgm:spPr/>
      <dgm:t>
        <a:bodyPr/>
        <a:lstStyle/>
        <a:p>
          <a:pPr>
            <a:lnSpc>
              <a:spcPct val="100000"/>
            </a:lnSpc>
          </a:pPr>
          <a:endParaRPr lang="en-US" sz="1400">
            <a:latin typeface="+mj-lt"/>
            <a:cs typeface="Aldhabi" panose="01000000000000000000" pitchFamily="2" charset="-78"/>
          </a:endParaRPr>
        </a:p>
      </dgm:t>
    </dgm:pt>
    <dgm:pt modelId="{6454813C-2E2E-40EC-BFD4-D159818F168C}">
      <dgm:prSet custT="1"/>
      <dgm:spPr/>
      <dgm:t>
        <a:bodyPr/>
        <a:lstStyle/>
        <a:p>
          <a:pPr>
            <a:lnSpc>
              <a:spcPct val="100000"/>
            </a:lnSpc>
          </a:pPr>
          <a:r>
            <a:rPr lang="en-US" sz="1400" b="1" dirty="0">
              <a:latin typeface="+mj-lt"/>
              <a:cs typeface="Aldhabi" panose="01000000000000000000" pitchFamily="2" charset="-78"/>
            </a:rPr>
            <a:t>Step two: Preparation and education</a:t>
          </a:r>
        </a:p>
      </dgm:t>
    </dgm:pt>
    <dgm:pt modelId="{3B7CCB53-3330-4F0B-9756-A3D712D8F4B0}" type="parTrans" cxnId="{072690F0-D08B-4394-878C-911D2420A9C0}">
      <dgm:prSet/>
      <dgm:spPr/>
      <dgm:t>
        <a:bodyPr/>
        <a:lstStyle/>
        <a:p>
          <a:pPr>
            <a:lnSpc>
              <a:spcPct val="100000"/>
            </a:lnSpc>
          </a:pPr>
          <a:endParaRPr lang="en-US" sz="1400">
            <a:latin typeface="+mj-lt"/>
            <a:cs typeface="Aldhabi" panose="01000000000000000000" pitchFamily="2" charset="-78"/>
          </a:endParaRPr>
        </a:p>
      </dgm:t>
    </dgm:pt>
    <dgm:pt modelId="{9867B321-DB2C-4112-A20E-77A226DCB98C}" type="sibTrans" cxnId="{072690F0-D08B-4394-878C-911D2420A9C0}">
      <dgm:prSet/>
      <dgm:spPr/>
      <dgm:t>
        <a:bodyPr/>
        <a:lstStyle/>
        <a:p>
          <a:pPr>
            <a:lnSpc>
              <a:spcPct val="100000"/>
            </a:lnSpc>
          </a:pPr>
          <a:endParaRPr lang="en-US" sz="1400">
            <a:latin typeface="+mj-lt"/>
            <a:cs typeface="Aldhabi" panose="01000000000000000000" pitchFamily="2" charset="-78"/>
          </a:endParaRPr>
        </a:p>
      </dgm:t>
    </dgm:pt>
    <dgm:pt modelId="{9570C1F7-336F-45D8-991C-5587D6CCAE42}">
      <dgm:prSet custT="1"/>
      <dgm:spPr/>
      <dgm:t>
        <a:bodyPr/>
        <a:lstStyle/>
        <a:p>
          <a:pPr>
            <a:lnSpc>
              <a:spcPct val="100000"/>
            </a:lnSpc>
          </a:pPr>
          <a:r>
            <a:rPr lang="en-US" sz="1400" b="1" dirty="0">
              <a:latin typeface="+mj-lt"/>
              <a:cs typeface="Aldhabi" panose="01000000000000000000" pitchFamily="2" charset="-78"/>
            </a:rPr>
            <a:t>Step three: Modified exposure component</a:t>
          </a:r>
        </a:p>
      </dgm:t>
    </dgm:pt>
    <dgm:pt modelId="{02AAC3CC-5D4E-4A90-9340-DB49F848A997}" type="parTrans" cxnId="{F8B0AAB3-6E2B-4884-9C42-E85699A7A139}">
      <dgm:prSet/>
      <dgm:spPr/>
      <dgm:t>
        <a:bodyPr/>
        <a:lstStyle/>
        <a:p>
          <a:pPr>
            <a:lnSpc>
              <a:spcPct val="100000"/>
            </a:lnSpc>
          </a:pPr>
          <a:endParaRPr lang="en-US" sz="1400">
            <a:latin typeface="+mj-lt"/>
            <a:cs typeface="Aldhabi" panose="01000000000000000000" pitchFamily="2" charset="-78"/>
          </a:endParaRPr>
        </a:p>
      </dgm:t>
    </dgm:pt>
    <dgm:pt modelId="{8A9696D9-8703-4A4B-AD97-971517FB671B}" type="sibTrans" cxnId="{F8B0AAB3-6E2B-4884-9C42-E85699A7A139}">
      <dgm:prSet/>
      <dgm:spPr/>
      <dgm:t>
        <a:bodyPr/>
        <a:lstStyle/>
        <a:p>
          <a:pPr>
            <a:lnSpc>
              <a:spcPct val="100000"/>
            </a:lnSpc>
          </a:pPr>
          <a:endParaRPr lang="en-US" sz="1400">
            <a:latin typeface="+mj-lt"/>
            <a:cs typeface="Aldhabi" panose="01000000000000000000" pitchFamily="2" charset="-78"/>
          </a:endParaRPr>
        </a:p>
      </dgm:t>
    </dgm:pt>
    <dgm:pt modelId="{8E21F4EA-ED47-49C3-BD0E-1A0B0720F199}">
      <dgm:prSet custT="1"/>
      <dgm:spPr/>
      <dgm:t>
        <a:bodyPr/>
        <a:lstStyle/>
        <a:p>
          <a:pPr>
            <a:lnSpc>
              <a:spcPct val="100000"/>
            </a:lnSpc>
          </a:pPr>
          <a:r>
            <a:rPr lang="en-US" sz="1400" dirty="0">
              <a:latin typeface="+mj-lt"/>
              <a:cs typeface="Aldhabi" panose="01000000000000000000" pitchFamily="2" charset="-78"/>
            </a:rPr>
            <a:t>Throughout the process, therapists needs to be fully engaged and directive to encourage, support, prompt, provoke, and cue the patient to process particularly painful elements so that meanings, needs, and motivations can be discovered and examined.</a:t>
          </a:r>
        </a:p>
      </dgm:t>
    </dgm:pt>
    <dgm:pt modelId="{5BDE9F91-3E27-412D-B502-6FF281D32172}" type="parTrans" cxnId="{919A505F-4F9D-4476-AD0E-49FD28FA200D}">
      <dgm:prSet/>
      <dgm:spPr/>
      <dgm:t>
        <a:bodyPr/>
        <a:lstStyle/>
        <a:p>
          <a:pPr>
            <a:lnSpc>
              <a:spcPct val="100000"/>
            </a:lnSpc>
          </a:pPr>
          <a:endParaRPr lang="en-US" sz="1400">
            <a:latin typeface="+mj-lt"/>
            <a:cs typeface="Aldhabi" panose="01000000000000000000" pitchFamily="2" charset="-78"/>
          </a:endParaRPr>
        </a:p>
      </dgm:t>
    </dgm:pt>
    <dgm:pt modelId="{41E0F67D-BB16-4CD6-8D77-8421A9B7E1BE}" type="sibTrans" cxnId="{919A505F-4F9D-4476-AD0E-49FD28FA200D}">
      <dgm:prSet/>
      <dgm:spPr/>
      <dgm:t>
        <a:bodyPr/>
        <a:lstStyle/>
        <a:p>
          <a:pPr>
            <a:lnSpc>
              <a:spcPct val="100000"/>
            </a:lnSpc>
          </a:pPr>
          <a:endParaRPr lang="en-US" sz="1400">
            <a:latin typeface="+mj-lt"/>
            <a:cs typeface="Aldhabi" panose="01000000000000000000" pitchFamily="2" charset="-78"/>
          </a:endParaRPr>
        </a:p>
      </dgm:t>
    </dgm:pt>
    <dgm:pt modelId="{5FC1C6BE-9CC2-433E-B274-F4D911B86A4A}">
      <dgm:prSet custT="1"/>
      <dgm:spPr/>
      <dgm:t>
        <a:bodyPr/>
        <a:lstStyle/>
        <a:p>
          <a:pPr>
            <a:lnSpc>
              <a:spcPct val="100000"/>
            </a:lnSpc>
          </a:pPr>
          <a:r>
            <a:rPr lang="en-US" sz="1400" b="1" dirty="0">
              <a:latin typeface="+mj-lt"/>
              <a:cs typeface="Aldhabi" panose="01000000000000000000" pitchFamily="2" charset="-78"/>
            </a:rPr>
            <a:t>Step four: Examination and integration</a:t>
          </a:r>
        </a:p>
      </dgm:t>
    </dgm:pt>
    <dgm:pt modelId="{2C88B5D8-C084-420B-B8A6-24F7A0C36534}" type="parTrans" cxnId="{42DE44B4-C405-4832-A820-39D59CA535A6}">
      <dgm:prSet/>
      <dgm:spPr/>
      <dgm:t>
        <a:bodyPr/>
        <a:lstStyle/>
        <a:p>
          <a:pPr>
            <a:lnSpc>
              <a:spcPct val="100000"/>
            </a:lnSpc>
          </a:pPr>
          <a:endParaRPr lang="en-US" sz="1400">
            <a:latin typeface="+mj-lt"/>
            <a:cs typeface="Aldhabi" panose="01000000000000000000" pitchFamily="2" charset="-78"/>
          </a:endParaRPr>
        </a:p>
      </dgm:t>
    </dgm:pt>
    <dgm:pt modelId="{ECD28435-6D21-4F24-A7CF-E1C1ACE58F13}" type="sibTrans" cxnId="{42DE44B4-C405-4832-A820-39D59CA535A6}">
      <dgm:prSet/>
      <dgm:spPr/>
      <dgm:t>
        <a:bodyPr/>
        <a:lstStyle/>
        <a:p>
          <a:pPr>
            <a:lnSpc>
              <a:spcPct val="100000"/>
            </a:lnSpc>
          </a:pPr>
          <a:endParaRPr lang="en-US" sz="1400">
            <a:latin typeface="+mj-lt"/>
            <a:cs typeface="Aldhabi" panose="01000000000000000000" pitchFamily="2" charset="-78"/>
          </a:endParaRPr>
        </a:p>
      </dgm:t>
    </dgm:pt>
    <dgm:pt modelId="{694395FE-A33A-4E23-B044-775BECBBCF83}">
      <dgm:prSet custT="1"/>
      <dgm:spPr/>
      <dgm:t>
        <a:bodyPr/>
        <a:lstStyle/>
        <a:p>
          <a:pPr>
            <a:lnSpc>
              <a:spcPct val="100000"/>
            </a:lnSpc>
          </a:pPr>
          <a:r>
            <a:rPr lang="en-US" sz="1400" dirty="0">
              <a:latin typeface="+mj-lt"/>
              <a:cs typeface="Aldhabi" panose="01000000000000000000" pitchFamily="2" charset="-78"/>
            </a:rPr>
            <a:t>While processing and dialoguing about the meaning and implication of events, it is also important for individuals to be able to express remorse and to reach their own conclusions about the causes of the events, albeit with guidance from the therapist.</a:t>
          </a:r>
        </a:p>
      </dgm:t>
    </dgm:pt>
    <dgm:pt modelId="{A99E5FD8-2380-4E4D-AB9A-D7A77534E69A}" type="parTrans" cxnId="{80E37F57-EBE6-4B49-BA1D-3DDFA9D092EE}">
      <dgm:prSet/>
      <dgm:spPr/>
      <dgm:t>
        <a:bodyPr/>
        <a:lstStyle/>
        <a:p>
          <a:pPr>
            <a:lnSpc>
              <a:spcPct val="100000"/>
            </a:lnSpc>
          </a:pPr>
          <a:endParaRPr lang="en-US" sz="1400">
            <a:latin typeface="+mj-lt"/>
            <a:cs typeface="Aldhabi" panose="01000000000000000000" pitchFamily="2" charset="-78"/>
          </a:endParaRPr>
        </a:p>
      </dgm:t>
    </dgm:pt>
    <dgm:pt modelId="{412B8C21-5A64-4D97-83EA-BBCAA5D31CC3}" type="sibTrans" cxnId="{80E37F57-EBE6-4B49-BA1D-3DDFA9D092EE}">
      <dgm:prSet/>
      <dgm:spPr/>
      <dgm:t>
        <a:bodyPr/>
        <a:lstStyle/>
        <a:p>
          <a:pPr>
            <a:lnSpc>
              <a:spcPct val="100000"/>
            </a:lnSpc>
          </a:pPr>
          <a:endParaRPr lang="en-US" sz="1400">
            <a:latin typeface="+mj-lt"/>
            <a:cs typeface="Aldhabi" panose="01000000000000000000" pitchFamily="2" charset="-78"/>
          </a:endParaRPr>
        </a:p>
      </dgm:t>
    </dgm:pt>
    <dgm:pt modelId="{88361855-C360-46D3-B873-7AC2EEC31C14}">
      <dgm:prSet custT="1"/>
      <dgm:spPr/>
      <dgm:t>
        <a:bodyPr/>
        <a:lstStyle/>
        <a:p>
          <a:pPr>
            <a:lnSpc>
              <a:spcPts val="1920"/>
            </a:lnSpc>
          </a:pPr>
          <a:r>
            <a:rPr lang="en-US" sz="1400" b="1" dirty="0">
              <a:latin typeface="+mj-lt"/>
              <a:cs typeface="Aldhabi" panose="01000000000000000000" pitchFamily="2" charset="-78"/>
            </a:rPr>
            <a:t>Step five: Dialogue with a benevolent moral authority</a:t>
          </a:r>
        </a:p>
      </dgm:t>
    </dgm:pt>
    <dgm:pt modelId="{A1E32512-C5DF-4469-84EB-0465825B8033}" type="parTrans" cxnId="{D580D4D5-0610-4993-B22E-3928ECD69A92}">
      <dgm:prSet/>
      <dgm:spPr/>
      <dgm:t>
        <a:bodyPr/>
        <a:lstStyle/>
        <a:p>
          <a:pPr>
            <a:lnSpc>
              <a:spcPct val="100000"/>
            </a:lnSpc>
          </a:pPr>
          <a:endParaRPr lang="en-US" sz="1400">
            <a:latin typeface="+mj-lt"/>
            <a:cs typeface="Aldhabi" panose="01000000000000000000" pitchFamily="2" charset="-78"/>
          </a:endParaRPr>
        </a:p>
      </dgm:t>
    </dgm:pt>
    <dgm:pt modelId="{65C70703-D50B-48B8-9053-9FD22622BD05}" type="sibTrans" cxnId="{D580D4D5-0610-4993-B22E-3928ECD69A92}">
      <dgm:prSet/>
      <dgm:spPr/>
      <dgm:t>
        <a:bodyPr/>
        <a:lstStyle/>
        <a:p>
          <a:pPr>
            <a:lnSpc>
              <a:spcPct val="100000"/>
            </a:lnSpc>
          </a:pPr>
          <a:endParaRPr lang="en-US" sz="1400">
            <a:latin typeface="+mj-lt"/>
            <a:cs typeface="Aldhabi" panose="01000000000000000000" pitchFamily="2" charset="-78"/>
          </a:endParaRPr>
        </a:p>
      </dgm:t>
    </dgm:pt>
    <dgm:pt modelId="{20120C7B-58ED-4336-8D5F-0B7F2D785D49}">
      <dgm:prSet custT="1"/>
      <dgm:spPr/>
      <dgm:t>
        <a:bodyPr/>
        <a:lstStyle/>
        <a:p>
          <a:pPr>
            <a:lnSpc>
              <a:spcPts val="1920"/>
            </a:lnSpc>
          </a:pPr>
          <a:r>
            <a:rPr lang="en-US" sz="1400" dirty="0">
              <a:latin typeface="+mj-lt"/>
              <a:cs typeface="Aldhabi" panose="01000000000000000000" pitchFamily="2" charset="-78"/>
            </a:rPr>
            <a:t>Goals to have patients verbalize what they did or saw, how this affects them, and what they think should happen to them (or others) as a result.</a:t>
          </a:r>
        </a:p>
      </dgm:t>
    </dgm:pt>
    <dgm:pt modelId="{C402ADCF-2827-4C2D-9549-27BFB8B23C5D}" type="parTrans" cxnId="{6C197BFA-2074-4BDB-B1B3-BEA6F19BA810}">
      <dgm:prSet/>
      <dgm:spPr/>
      <dgm:t>
        <a:bodyPr/>
        <a:lstStyle/>
        <a:p>
          <a:pPr>
            <a:lnSpc>
              <a:spcPct val="100000"/>
            </a:lnSpc>
          </a:pPr>
          <a:endParaRPr lang="en-US" sz="1400">
            <a:latin typeface="+mj-lt"/>
            <a:cs typeface="Aldhabi" panose="01000000000000000000" pitchFamily="2" charset="-78"/>
          </a:endParaRPr>
        </a:p>
      </dgm:t>
    </dgm:pt>
    <dgm:pt modelId="{A5E022B6-DDF8-4CC7-80BB-40E3EE5C37F4}" type="sibTrans" cxnId="{6C197BFA-2074-4BDB-B1B3-BEA6F19BA810}">
      <dgm:prSet/>
      <dgm:spPr/>
      <dgm:t>
        <a:bodyPr/>
        <a:lstStyle/>
        <a:p>
          <a:pPr>
            <a:lnSpc>
              <a:spcPct val="100000"/>
            </a:lnSpc>
          </a:pPr>
          <a:endParaRPr lang="en-US" sz="1400">
            <a:latin typeface="+mj-lt"/>
            <a:cs typeface="Aldhabi" panose="01000000000000000000" pitchFamily="2" charset="-78"/>
          </a:endParaRPr>
        </a:p>
      </dgm:t>
    </dgm:pt>
    <dgm:pt modelId="{C42ED5B6-97BB-4B56-898A-A54BD5773F86}">
      <dgm:prSet custT="1"/>
      <dgm:spPr/>
      <dgm:t>
        <a:bodyPr/>
        <a:lstStyle/>
        <a:p>
          <a:pPr>
            <a:lnSpc>
              <a:spcPct val="100000"/>
            </a:lnSpc>
          </a:pPr>
          <a:r>
            <a:rPr lang="en-US" sz="1400" b="1" dirty="0">
              <a:latin typeface="+mj-lt"/>
              <a:cs typeface="Aldhabi" panose="01000000000000000000" pitchFamily="2" charset="-78"/>
            </a:rPr>
            <a:t>Step six: Reparation and forgiveness</a:t>
          </a:r>
        </a:p>
      </dgm:t>
    </dgm:pt>
    <dgm:pt modelId="{355A9344-70E4-4C88-954A-58942894C1F9}" type="parTrans" cxnId="{51818FA9-8E72-4A08-8D87-45A3F1314607}">
      <dgm:prSet/>
      <dgm:spPr/>
      <dgm:t>
        <a:bodyPr/>
        <a:lstStyle/>
        <a:p>
          <a:pPr>
            <a:lnSpc>
              <a:spcPct val="100000"/>
            </a:lnSpc>
          </a:pPr>
          <a:endParaRPr lang="en-US" sz="1400">
            <a:latin typeface="+mj-lt"/>
            <a:cs typeface="Aldhabi" panose="01000000000000000000" pitchFamily="2" charset="-78"/>
          </a:endParaRPr>
        </a:p>
      </dgm:t>
    </dgm:pt>
    <dgm:pt modelId="{A6375AB6-4B69-49EB-924F-EE5025CA2D98}" type="sibTrans" cxnId="{51818FA9-8E72-4A08-8D87-45A3F1314607}">
      <dgm:prSet/>
      <dgm:spPr/>
      <dgm:t>
        <a:bodyPr/>
        <a:lstStyle/>
        <a:p>
          <a:pPr>
            <a:lnSpc>
              <a:spcPct val="100000"/>
            </a:lnSpc>
          </a:pPr>
          <a:endParaRPr lang="en-US" sz="1400">
            <a:latin typeface="+mj-lt"/>
            <a:cs typeface="Aldhabi" panose="01000000000000000000" pitchFamily="2" charset="-78"/>
          </a:endParaRPr>
        </a:p>
      </dgm:t>
    </dgm:pt>
    <dgm:pt modelId="{848BC738-0BB2-4663-AEAA-2234D31FA2D1}">
      <dgm:prSet custT="1"/>
      <dgm:spPr/>
      <dgm:t>
        <a:bodyPr/>
        <a:lstStyle/>
        <a:p>
          <a:pPr>
            <a:lnSpc>
              <a:spcPct val="100000"/>
            </a:lnSpc>
          </a:pPr>
          <a:r>
            <a:rPr lang="en-US" sz="1400" dirty="0">
              <a:latin typeface="+mj-lt"/>
              <a:cs typeface="Aldhabi" panose="01000000000000000000" pitchFamily="2" charset="-78"/>
            </a:rPr>
            <a:t>Making amends means drawing a line between past and present and in some way changing one's approach to how he or she behaves and acts so that one moves towards the positive, towards better living.</a:t>
          </a:r>
        </a:p>
      </dgm:t>
    </dgm:pt>
    <dgm:pt modelId="{8E4D3553-E717-4EDA-9E26-7DA911541179}" type="parTrans" cxnId="{3AEE989E-4C55-4036-9428-2E9C58930467}">
      <dgm:prSet/>
      <dgm:spPr/>
      <dgm:t>
        <a:bodyPr/>
        <a:lstStyle/>
        <a:p>
          <a:pPr>
            <a:lnSpc>
              <a:spcPct val="100000"/>
            </a:lnSpc>
          </a:pPr>
          <a:endParaRPr lang="en-US" sz="1400">
            <a:latin typeface="+mj-lt"/>
            <a:cs typeface="Aldhabi" panose="01000000000000000000" pitchFamily="2" charset="-78"/>
          </a:endParaRPr>
        </a:p>
      </dgm:t>
    </dgm:pt>
    <dgm:pt modelId="{A9D65B76-2112-4878-80E5-D8F8749B5234}" type="sibTrans" cxnId="{3AEE989E-4C55-4036-9428-2E9C58930467}">
      <dgm:prSet/>
      <dgm:spPr/>
      <dgm:t>
        <a:bodyPr/>
        <a:lstStyle/>
        <a:p>
          <a:pPr>
            <a:lnSpc>
              <a:spcPct val="100000"/>
            </a:lnSpc>
          </a:pPr>
          <a:endParaRPr lang="en-US" sz="1400">
            <a:latin typeface="+mj-lt"/>
            <a:cs typeface="Aldhabi" panose="01000000000000000000" pitchFamily="2" charset="-78"/>
          </a:endParaRPr>
        </a:p>
      </dgm:t>
    </dgm:pt>
    <dgm:pt modelId="{536C821A-4E66-42A2-B6F8-B0861119EFE3}">
      <dgm:prSet custT="1"/>
      <dgm:spPr/>
      <dgm:t>
        <a:bodyPr/>
        <a:lstStyle/>
        <a:p>
          <a:pPr>
            <a:lnSpc>
              <a:spcPct val="100000"/>
            </a:lnSpc>
          </a:pPr>
          <a:r>
            <a:rPr lang="en-US" sz="1400" b="1" dirty="0">
              <a:latin typeface="+mj-lt"/>
              <a:cs typeface="Aldhabi" panose="01000000000000000000" pitchFamily="2" charset="-78"/>
            </a:rPr>
            <a:t>Step seven: Fostering reconnection</a:t>
          </a:r>
        </a:p>
      </dgm:t>
    </dgm:pt>
    <dgm:pt modelId="{B500C5E0-8862-4CC3-B3E2-4214E83D8CE7}" type="parTrans" cxnId="{B1874C1E-502C-41E3-A667-032EE6F85EFA}">
      <dgm:prSet/>
      <dgm:spPr/>
      <dgm:t>
        <a:bodyPr/>
        <a:lstStyle/>
        <a:p>
          <a:pPr>
            <a:lnSpc>
              <a:spcPct val="100000"/>
            </a:lnSpc>
          </a:pPr>
          <a:endParaRPr lang="en-US" sz="1400">
            <a:latin typeface="+mj-lt"/>
            <a:cs typeface="Aldhabi" panose="01000000000000000000" pitchFamily="2" charset="-78"/>
          </a:endParaRPr>
        </a:p>
      </dgm:t>
    </dgm:pt>
    <dgm:pt modelId="{62CE820A-03B9-450B-AAB6-2BCAA655AA30}" type="sibTrans" cxnId="{B1874C1E-502C-41E3-A667-032EE6F85EFA}">
      <dgm:prSet/>
      <dgm:spPr/>
      <dgm:t>
        <a:bodyPr/>
        <a:lstStyle/>
        <a:p>
          <a:pPr>
            <a:lnSpc>
              <a:spcPct val="100000"/>
            </a:lnSpc>
          </a:pPr>
          <a:endParaRPr lang="en-US" sz="1400">
            <a:latin typeface="+mj-lt"/>
            <a:cs typeface="Aldhabi" panose="01000000000000000000" pitchFamily="2" charset="-78"/>
          </a:endParaRPr>
        </a:p>
      </dgm:t>
    </dgm:pt>
    <dgm:pt modelId="{FCFB907D-8A16-46A1-8514-6C6E4E68D1C8}">
      <dgm:prSet custT="1"/>
      <dgm:spPr/>
      <dgm:t>
        <a:bodyPr/>
        <a:lstStyle/>
        <a:p>
          <a:pPr>
            <a:lnSpc>
              <a:spcPct val="100000"/>
            </a:lnSpc>
          </a:pPr>
          <a:r>
            <a:rPr lang="en-US" sz="1400" dirty="0">
              <a:latin typeface="+mj-lt"/>
              <a:cs typeface="Aldhabi" panose="01000000000000000000" pitchFamily="2" charset="-78"/>
            </a:rPr>
            <a:t>consistent with mindfulness approaches to trauma care; patients should be encouraged to engage in group activities and/or spiritual communities</a:t>
          </a:r>
        </a:p>
      </dgm:t>
    </dgm:pt>
    <dgm:pt modelId="{60EE8A63-C5E1-4F9B-8D00-CC0559D901A0}" type="parTrans" cxnId="{E26549B8-AF89-4E01-ADB1-537670E93BBF}">
      <dgm:prSet/>
      <dgm:spPr/>
      <dgm:t>
        <a:bodyPr/>
        <a:lstStyle/>
        <a:p>
          <a:pPr>
            <a:lnSpc>
              <a:spcPct val="100000"/>
            </a:lnSpc>
          </a:pPr>
          <a:endParaRPr lang="en-US" sz="1400">
            <a:latin typeface="+mj-lt"/>
            <a:cs typeface="Aldhabi" panose="01000000000000000000" pitchFamily="2" charset="-78"/>
          </a:endParaRPr>
        </a:p>
      </dgm:t>
    </dgm:pt>
    <dgm:pt modelId="{4764ADB1-B18A-49DB-A5BF-BEC170209696}" type="sibTrans" cxnId="{E26549B8-AF89-4E01-ADB1-537670E93BBF}">
      <dgm:prSet/>
      <dgm:spPr/>
      <dgm:t>
        <a:bodyPr/>
        <a:lstStyle/>
        <a:p>
          <a:pPr>
            <a:lnSpc>
              <a:spcPct val="100000"/>
            </a:lnSpc>
          </a:pPr>
          <a:endParaRPr lang="en-US" sz="1400">
            <a:latin typeface="+mj-lt"/>
            <a:cs typeface="Aldhabi" panose="01000000000000000000" pitchFamily="2" charset="-78"/>
          </a:endParaRPr>
        </a:p>
      </dgm:t>
    </dgm:pt>
    <dgm:pt modelId="{201F8640-60EB-44D5-A3A3-81B490144D42}">
      <dgm:prSet custT="1"/>
      <dgm:spPr/>
      <dgm:t>
        <a:bodyPr/>
        <a:lstStyle/>
        <a:p>
          <a:pPr>
            <a:lnSpc>
              <a:spcPct val="100000"/>
            </a:lnSpc>
          </a:pPr>
          <a:r>
            <a:rPr lang="en-US" sz="1400" b="1" dirty="0">
              <a:latin typeface="+mj-lt"/>
              <a:cs typeface="Aldhabi" panose="01000000000000000000" pitchFamily="2" charset="-78"/>
            </a:rPr>
            <a:t>Step eight: Planning for the long haul</a:t>
          </a:r>
        </a:p>
      </dgm:t>
    </dgm:pt>
    <dgm:pt modelId="{4A493F4F-23A5-4826-A61D-01DEA9D1DF09}" type="parTrans" cxnId="{330BBA1A-BCDF-42F8-8A87-A6E08CF20B96}">
      <dgm:prSet/>
      <dgm:spPr/>
      <dgm:t>
        <a:bodyPr/>
        <a:lstStyle/>
        <a:p>
          <a:pPr>
            <a:lnSpc>
              <a:spcPct val="100000"/>
            </a:lnSpc>
          </a:pPr>
          <a:endParaRPr lang="en-US" sz="1400">
            <a:latin typeface="+mj-lt"/>
            <a:cs typeface="Aldhabi" panose="01000000000000000000" pitchFamily="2" charset="-78"/>
          </a:endParaRPr>
        </a:p>
      </dgm:t>
    </dgm:pt>
    <dgm:pt modelId="{44462000-BBE2-464A-89B6-CCBA1E938973}" type="sibTrans" cxnId="{330BBA1A-BCDF-42F8-8A87-A6E08CF20B96}">
      <dgm:prSet/>
      <dgm:spPr/>
      <dgm:t>
        <a:bodyPr/>
        <a:lstStyle/>
        <a:p>
          <a:pPr>
            <a:lnSpc>
              <a:spcPct val="100000"/>
            </a:lnSpc>
          </a:pPr>
          <a:endParaRPr lang="en-US" sz="1400">
            <a:latin typeface="+mj-lt"/>
            <a:cs typeface="Aldhabi" panose="01000000000000000000" pitchFamily="2" charset="-78"/>
          </a:endParaRPr>
        </a:p>
      </dgm:t>
    </dgm:pt>
    <dgm:pt modelId="{7BE89416-F569-46A5-956A-A73CB284B05C}">
      <dgm:prSet custT="1"/>
      <dgm:spPr/>
      <dgm:t>
        <a:bodyPr/>
        <a:lstStyle/>
        <a:p>
          <a:pPr>
            <a:lnSpc>
              <a:spcPct val="100000"/>
            </a:lnSpc>
          </a:pPr>
          <a:r>
            <a:rPr lang="en-US" sz="1400" dirty="0">
              <a:latin typeface="+mj-lt"/>
              <a:cs typeface="Aldhabi" panose="01000000000000000000" pitchFamily="2" charset="-78"/>
            </a:rPr>
            <a:t>what would patients like to see for themselves and the people they care about over the long haul, considering their values?</a:t>
          </a:r>
        </a:p>
      </dgm:t>
    </dgm:pt>
    <dgm:pt modelId="{16A08F78-C158-4F20-ADA2-CD5A6570204C}" type="parTrans" cxnId="{42B520F7-E1D1-460F-89C0-EDF316F7EBEB}">
      <dgm:prSet/>
      <dgm:spPr/>
      <dgm:t>
        <a:bodyPr/>
        <a:lstStyle/>
        <a:p>
          <a:pPr>
            <a:lnSpc>
              <a:spcPct val="100000"/>
            </a:lnSpc>
          </a:pPr>
          <a:endParaRPr lang="en-US" sz="1400">
            <a:latin typeface="+mj-lt"/>
            <a:cs typeface="Aldhabi" panose="01000000000000000000" pitchFamily="2" charset="-78"/>
          </a:endParaRPr>
        </a:p>
      </dgm:t>
    </dgm:pt>
    <dgm:pt modelId="{4176D594-8B07-48C6-B901-FE3A7708877F}" type="sibTrans" cxnId="{42B520F7-E1D1-460F-89C0-EDF316F7EBEB}">
      <dgm:prSet/>
      <dgm:spPr/>
      <dgm:t>
        <a:bodyPr/>
        <a:lstStyle/>
        <a:p>
          <a:pPr>
            <a:lnSpc>
              <a:spcPct val="100000"/>
            </a:lnSpc>
          </a:pPr>
          <a:endParaRPr lang="en-US" sz="1400">
            <a:latin typeface="+mj-lt"/>
            <a:cs typeface="Aldhabi" panose="01000000000000000000" pitchFamily="2" charset="-78"/>
          </a:endParaRPr>
        </a:p>
      </dgm:t>
    </dgm:pt>
    <dgm:pt modelId="{6799D8D9-83D1-45C5-B3B2-6AD83251332F}">
      <dgm:prSet custT="1"/>
      <dgm:spPr/>
      <dgm:t>
        <a:bodyPr/>
        <a:lstStyle/>
        <a:p>
          <a:pPr>
            <a:lnSpc>
              <a:spcPct val="100000"/>
            </a:lnSpc>
          </a:pPr>
          <a:r>
            <a:rPr lang="en-US" sz="1400">
              <a:latin typeface="+mj-lt"/>
              <a:cs typeface="Aldhabi" panose="01000000000000000000" pitchFamily="2" charset="-78"/>
            </a:rPr>
            <a:t>Patients </a:t>
          </a:r>
          <a:r>
            <a:rPr lang="en-US" sz="1400" dirty="0">
              <a:latin typeface="+mj-lt"/>
              <a:cs typeface="Aldhabi" panose="01000000000000000000" pitchFamily="2" charset="-78"/>
            </a:rPr>
            <a:t>need a model or plan of action to guide the difficult work ahead</a:t>
          </a:r>
        </a:p>
      </dgm:t>
    </dgm:pt>
    <dgm:pt modelId="{5DF1628D-A2A4-45FD-B083-2ED0B2AF301C}" type="parTrans" cxnId="{E68FA38C-24B5-49C9-ACBC-0D524DF41207}">
      <dgm:prSet/>
      <dgm:spPr/>
      <dgm:t>
        <a:bodyPr/>
        <a:lstStyle/>
        <a:p>
          <a:endParaRPr lang="en-US" sz="1400">
            <a:latin typeface="+mj-lt"/>
          </a:endParaRPr>
        </a:p>
      </dgm:t>
    </dgm:pt>
    <dgm:pt modelId="{EC683E39-5CEF-4CF6-8E64-162CB18D43DF}" type="sibTrans" cxnId="{E68FA38C-24B5-49C9-ACBC-0D524DF41207}">
      <dgm:prSet/>
      <dgm:spPr/>
      <dgm:t>
        <a:bodyPr/>
        <a:lstStyle/>
        <a:p>
          <a:endParaRPr lang="en-US" sz="1400">
            <a:latin typeface="+mj-lt"/>
          </a:endParaRPr>
        </a:p>
      </dgm:t>
    </dgm:pt>
    <dgm:pt modelId="{65F5E9BE-79B6-41AE-9A91-B367943CD70F}" type="pres">
      <dgm:prSet presAssocID="{F1FD421E-792A-4478-A648-9A1AE6838EFE}" presName="Name0" presStyleCnt="0">
        <dgm:presLayoutVars>
          <dgm:dir/>
          <dgm:resizeHandles/>
        </dgm:presLayoutVars>
      </dgm:prSet>
      <dgm:spPr/>
    </dgm:pt>
    <dgm:pt modelId="{8E97836C-D26D-4747-8572-F1776CF2EA3E}" type="pres">
      <dgm:prSet presAssocID="{B119B6C0-71B5-4C28-A180-D24B36B3F186}" presName="compNode" presStyleCnt="0"/>
      <dgm:spPr/>
    </dgm:pt>
    <dgm:pt modelId="{B586574E-9431-4765-B95F-BD7B9BBD64BD}" type="pres">
      <dgm:prSet presAssocID="{B119B6C0-71B5-4C28-A180-D24B36B3F186}" presName="dummyConnPt" presStyleCnt="0"/>
      <dgm:spPr/>
    </dgm:pt>
    <dgm:pt modelId="{93753630-EB48-41A3-A5F6-7FFD1D9FC879}" type="pres">
      <dgm:prSet presAssocID="{B119B6C0-71B5-4C28-A180-D24B36B3F186}" presName="node" presStyleLbl="node1" presStyleIdx="0" presStyleCnt="8" custScaleX="149952" custScaleY="160455" custLinFactNeighborX="-23789" custLinFactNeighborY="10100">
        <dgm:presLayoutVars>
          <dgm:bulletEnabled val="1"/>
        </dgm:presLayoutVars>
      </dgm:prSet>
      <dgm:spPr/>
    </dgm:pt>
    <dgm:pt modelId="{B48C845A-05E0-4C3A-B7F4-022A909DAA12}" type="pres">
      <dgm:prSet presAssocID="{201F6B56-04B0-40D3-B397-633F98AAD0EA}" presName="sibTrans" presStyleLbl="bgSibTrans2D1" presStyleIdx="0" presStyleCnt="7"/>
      <dgm:spPr/>
    </dgm:pt>
    <dgm:pt modelId="{663C68CF-F46D-4770-860C-AF1E34A3470A}" type="pres">
      <dgm:prSet presAssocID="{6454813C-2E2E-40EC-BFD4-D159818F168C}" presName="compNode" presStyleCnt="0"/>
      <dgm:spPr/>
    </dgm:pt>
    <dgm:pt modelId="{7135C7DA-8A96-4CF4-B786-35C45D864918}" type="pres">
      <dgm:prSet presAssocID="{6454813C-2E2E-40EC-BFD4-D159818F168C}" presName="dummyConnPt" presStyleCnt="0"/>
      <dgm:spPr/>
    </dgm:pt>
    <dgm:pt modelId="{BD69BF7F-9493-402B-9932-A08DAC62DC1E}" type="pres">
      <dgm:prSet presAssocID="{6454813C-2E2E-40EC-BFD4-D159818F168C}" presName="node" presStyleLbl="node1" presStyleIdx="1" presStyleCnt="8" custScaleX="153685" custScaleY="122455" custLinFactNeighborX="-21923" custLinFactNeighborY="8242">
        <dgm:presLayoutVars>
          <dgm:bulletEnabled val="1"/>
        </dgm:presLayoutVars>
      </dgm:prSet>
      <dgm:spPr/>
    </dgm:pt>
    <dgm:pt modelId="{E6F562A0-1E1E-45D2-8E9F-CF1776C904CA}" type="pres">
      <dgm:prSet presAssocID="{9867B321-DB2C-4112-A20E-77A226DCB98C}" presName="sibTrans" presStyleLbl="bgSibTrans2D1" presStyleIdx="1" presStyleCnt="7"/>
      <dgm:spPr/>
    </dgm:pt>
    <dgm:pt modelId="{A11A3B3C-325B-49D9-A250-CF2A82A331D1}" type="pres">
      <dgm:prSet presAssocID="{9570C1F7-336F-45D8-991C-5587D6CCAE42}" presName="compNode" presStyleCnt="0"/>
      <dgm:spPr/>
    </dgm:pt>
    <dgm:pt modelId="{40A6DF6C-8E3A-4718-94B2-61325D1E9231}" type="pres">
      <dgm:prSet presAssocID="{9570C1F7-336F-45D8-991C-5587D6CCAE42}" presName="dummyConnPt" presStyleCnt="0"/>
      <dgm:spPr/>
    </dgm:pt>
    <dgm:pt modelId="{EC7DABF2-2FE8-4439-BA80-C4442164A044}" type="pres">
      <dgm:prSet presAssocID="{9570C1F7-336F-45D8-991C-5587D6CCAE42}" presName="node" presStyleLbl="node1" presStyleIdx="2" presStyleCnt="8" custScaleX="170937" custScaleY="238769" custLinFactNeighborX="-31310" custLinFactNeighborY="314">
        <dgm:presLayoutVars>
          <dgm:bulletEnabled val="1"/>
        </dgm:presLayoutVars>
      </dgm:prSet>
      <dgm:spPr/>
    </dgm:pt>
    <dgm:pt modelId="{3B42A2A3-C621-49A5-9D93-2F04E0CB400A}" type="pres">
      <dgm:prSet presAssocID="{8A9696D9-8703-4A4B-AD97-971517FB671B}" presName="sibTrans" presStyleLbl="bgSibTrans2D1" presStyleIdx="2" presStyleCnt="7"/>
      <dgm:spPr/>
    </dgm:pt>
    <dgm:pt modelId="{893EDA1C-A691-404A-A888-7FCB5278C19C}" type="pres">
      <dgm:prSet presAssocID="{5FC1C6BE-9CC2-433E-B274-F4D911B86A4A}" presName="compNode" presStyleCnt="0"/>
      <dgm:spPr/>
    </dgm:pt>
    <dgm:pt modelId="{E5F6BA06-7B5D-4D5E-86CE-2536098C0DD5}" type="pres">
      <dgm:prSet presAssocID="{5FC1C6BE-9CC2-433E-B274-F4D911B86A4A}" presName="dummyConnPt" presStyleCnt="0"/>
      <dgm:spPr/>
    </dgm:pt>
    <dgm:pt modelId="{2F068C7D-FFF8-430B-ADAE-ACE01531AD0F}" type="pres">
      <dgm:prSet presAssocID="{5FC1C6BE-9CC2-433E-B274-F4D911B86A4A}" presName="node" presStyleLbl="node1" presStyleIdx="3" presStyleCnt="8" custScaleX="188887" custScaleY="195034" custLinFactNeighborX="-35348" custLinFactNeighborY="-3768">
        <dgm:presLayoutVars>
          <dgm:bulletEnabled val="1"/>
        </dgm:presLayoutVars>
      </dgm:prSet>
      <dgm:spPr/>
    </dgm:pt>
    <dgm:pt modelId="{71B86846-1D09-4EA7-A8A2-186D659EEBB9}" type="pres">
      <dgm:prSet presAssocID="{ECD28435-6D21-4F24-A7CF-E1C1ACE58F13}" presName="sibTrans" presStyleLbl="bgSibTrans2D1" presStyleIdx="3" presStyleCnt="7"/>
      <dgm:spPr/>
    </dgm:pt>
    <dgm:pt modelId="{BB94238E-1E2B-4A71-8ECD-3CF7CEBF1F82}" type="pres">
      <dgm:prSet presAssocID="{88361855-C360-46D3-B873-7AC2EEC31C14}" presName="compNode" presStyleCnt="0"/>
      <dgm:spPr/>
    </dgm:pt>
    <dgm:pt modelId="{8F11404C-3A96-4E12-805E-3DD0A606EC96}" type="pres">
      <dgm:prSet presAssocID="{88361855-C360-46D3-B873-7AC2EEC31C14}" presName="dummyConnPt" presStyleCnt="0"/>
      <dgm:spPr/>
    </dgm:pt>
    <dgm:pt modelId="{F33D8603-64F0-48D7-936C-4B5ABD2465AC}" type="pres">
      <dgm:prSet presAssocID="{88361855-C360-46D3-B873-7AC2EEC31C14}" presName="node" presStyleLbl="node1" presStyleIdx="4" presStyleCnt="8" custScaleX="202047" custScaleY="143718" custLinFactNeighborX="-35470" custLinFactNeighborY="-2437">
        <dgm:presLayoutVars>
          <dgm:bulletEnabled val="1"/>
        </dgm:presLayoutVars>
      </dgm:prSet>
      <dgm:spPr/>
    </dgm:pt>
    <dgm:pt modelId="{59285B91-5B02-4C80-826C-A91402600AE2}" type="pres">
      <dgm:prSet presAssocID="{65C70703-D50B-48B8-9053-9FD22622BD05}" presName="sibTrans" presStyleLbl="bgSibTrans2D1" presStyleIdx="4" presStyleCnt="7"/>
      <dgm:spPr/>
    </dgm:pt>
    <dgm:pt modelId="{1A421687-340D-43EC-94E9-E950279EB606}" type="pres">
      <dgm:prSet presAssocID="{C42ED5B6-97BB-4B56-898A-A54BD5773F86}" presName="compNode" presStyleCnt="0"/>
      <dgm:spPr/>
    </dgm:pt>
    <dgm:pt modelId="{B6E0478E-74B7-48CA-9121-943694D27C1A}" type="pres">
      <dgm:prSet presAssocID="{C42ED5B6-97BB-4B56-898A-A54BD5773F86}" presName="dummyConnPt" presStyleCnt="0"/>
      <dgm:spPr/>
    </dgm:pt>
    <dgm:pt modelId="{7020FDA0-C029-4E87-ACD5-40DA6482520C}" type="pres">
      <dgm:prSet presAssocID="{C42ED5B6-97BB-4B56-898A-A54BD5773F86}" presName="node" presStyleLbl="node1" presStyleIdx="5" presStyleCnt="8" custScaleX="202221" custScaleY="171914" custLinFactNeighborX="-38707" custLinFactNeighborY="5010">
        <dgm:presLayoutVars>
          <dgm:bulletEnabled val="1"/>
        </dgm:presLayoutVars>
      </dgm:prSet>
      <dgm:spPr/>
    </dgm:pt>
    <dgm:pt modelId="{E9C71FBF-2A85-4EF5-916B-F9B1D457753A}" type="pres">
      <dgm:prSet presAssocID="{A6375AB6-4B69-49EB-924F-EE5025CA2D98}" presName="sibTrans" presStyleLbl="bgSibTrans2D1" presStyleIdx="5" presStyleCnt="7"/>
      <dgm:spPr/>
    </dgm:pt>
    <dgm:pt modelId="{8C672730-9D6E-42F1-A921-EFEFAC043105}" type="pres">
      <dgm:prSet presAssocID="{536C821A-4E66-42A2-B6F8-B0861119EFE3}" presName="compNode" presStyleCnt="0"/>
      <dgm:spPr/>
    </dgm:pt>
    <dgm:pt modelId="{B55474C4-4B96-41E6-A196-40AD4B62DDE1}" type="pres">
      <dgm:prSet presAssocID="{536C821A-4E66-42A2-B6F8-B0861119EFE3}" presName="dummyConnPt" presStyleCnt="0"/>
      <dgm:spPr/>
    </dgm:pt>
    <dgm:pt modelId="{1DDFFB86-FEFA-4C2B-B2DA-1E11860BAFB2}" type="pres">
      <dgm:prSet presAssocID="{536C821A-4E66-42A2-B6F8-B0861119EFE3}" presName="node" presStyleLbl="node1" presStyleIdx="6" presStyleCnt="8" custScaleX="148698" custScaleY="168511" custLinFactNeighborX="-25771" custLinFactNeighborY="19476">
        <dgm:presLayoutVars>
          <dgm:bulletEnabled val="1"/>
        </dgm:presLayoutVars>
      </dgm:prSet>
      <dgm:spPr/>
    </dgm:pt>
    <dgm:pt modelId="{73AF6607-5540-4F62-A729-CFC144E0BCAA}" type="pres">
      <dgm:prSet presAssocID="{62CE820A-03B9-450B-AAB6-2BCAA655AA30}" presName="sibTrans" presStyleLbl="bgSibTrans2D1" presStyleIdx="6" presStyleCnt="7"/>
      <dgm:spPr/>
    </dgm:pt>
    <dgm:pt modelId="{9583D236-B9E2-401D-8081-756BFA25D43E}" type="pres">
      <dgm:prSet presAssocID="{201F8640-60EB-44D5-A3A3-81B490144D42}" presName="compNode" presStyleCnt="0"/>
      <dgm:spPr/>
    </dgm:pt>
    <dgm:pt modelId="{89D2540B-3D17-495D-B250-290794826E2E}" type="pres">
      <dgm:prSet presAssocID="{201F8640-60EB-44D5-A3A3-81B490144D42}" presName="dummyConnPt" presStyleCnt="0"/>
      <dgm:spPr/>
    </dgm:pt>
    <dgm:pt modelId="{7A11C978-1FD8-47C7-B58E-542E508D7DC6}" type="pres">
      <dgm:prSet presAssocID="{201F8640-60EB-44D5-A3A3-81B490144D42}" presName="node" presStyleLbl="node1" presStyleIdx="7" presStyleCnt="8" custScaleX="160178" custScaleY="164168" custLinFactNeighborX="-25143" custLinFactNeighborY="20238">
        <dgm:presLayoutVars>
          <dgm:bulletEnabled val="1"/>
        </dgm:presLayoutVars>
      </dgm:prSet>
      <dgm:spPr/>
    </dgm:pt>
  </dgm:ptLst>
  <dgm:cxnLst>
    <dgm:cxn modelId="{7B7C5509-4233-47DD-8AA2-F3C44BCD3451}" srcId="{F1FD421E-792A-4478-A648-9A1AE6838EFE}" destId="{B119B6C0-71B5-4C28-A180-D24B36B3F186}" srcOrd="0" destOrd="0" parTransId="{03213A65-41BB-456F-99FE-B347037EA0CC}" sibTransId="{201F6B56-04B0-40D3-B397-633F98AAD0EA}"/>
    <dgm:cxn modelId="{44EC7916-6206-4EAB-A4B5-42A35C3848E9}" type="presOf" srcId="{9867B321-DB2C-4112-A20E-77A226DCB98C}" destId="{E6F562A0-1E1E-45D2-8E9F-CF1776C904CA}" srcOrd="0" destOrd="0" presId="urn:microsoft.com/office/officeart/2005/8/layout/bProcess4"/>
    <dgm:cxn modelId="{330BBA1A-BCDF-42F8-8A87-A6E08CF20B96}" srcId="{F1FD421E-792A-4478-A648-9A1AE6838EFE}" destId="{201F8640-60EB-44D5-A3A3-81B490144D42}" srcOrd="7" destOrd="0" parTransId="{4A493F4F-23A5-4826-A61D-01DEA9D1DF09}" sibTransId="{44462000-BBE2-464A-89B6-CCBA1E938973}"/>
    <dgm:cxn modelId="{22F9701B-97B7-40FA-BB70-1D153BBA6BB4}" type="presOf" srcId="{536C821A-4E66-42A2-B6F8-B0861119EFE3}" destId="{1DDFFB86-FEFA-4C2B-B2DA-1E11860BAFB2}" srcOrd="0" destOrd="0" presId="urn:microsoft.com/office/officeart/2005/8/layout/bProcess4"/>
    <dgm:cxn modelId="{B1874C1E-502C-41E3-A667-032EE6F85EFA}" srcId="{F1FD421E-792A-4478-A648-9A1AE6838EFE}" destId="{536C821A-4E66-42A2-B6F8-B0861119EFE3}" srcOrd="6" destOrd="0" parTransId="{B500C5E0-8862-4CC3-B3E2-4214E83D8CE7}" sibTransId="{62CE820A-03B9-450B-AAB6-2BCAA655AA30}"/>
    <dgm:cxn modelId="{6737F823-A9AB-46AC-810B-077186E41230}" type="presOf" srcId="{5FC1C6BE-9CC2-433E-B274-F4D911B86A4A}" destId="{2F068C7D-FFF8-430B-ADAE-ACE01531AD0F}" srcOrd="0" destOrd="0" presId="urn:microsoft.com/office/officeart/2005/8/layout/bProcess4"/>
    <dgm:cxn modelId="{55DF242C-39CA-4899-BF79-360627C696BE}" type="presOf" srcId="{201F8640-60EB-44D5-A3A3-81B490144D42}" destId="{7A11C978-1FD8-47C7-B58E-542E508D7DC6}" srcOrd="0" destOrd="0" presId="urn:microsoft.com/office/officeart/2005/8/layout/bProcess4"/>
    <dgm:cxn modelId="{919A505F-4F9D-4476-AD0E-49FD28FA200D}" srcId="{9570C1F7-336F-45D8-991C-5587D6CCAE42}" destId="{8E21F4EA-ED47-49C3-BD0E-1A0B0720F199}" srcOrd="0" destOrd="0" parTransId="{5BDE9F91-3E27-412D-B502-6FF281D32172}" sibTransId="{41E0F67D-BB16-4CD6-8D77-8421A9B7E1BE}"/>
    <dgm:cxn modelId="{9A9F5865-4EEB-4A02-9DF0-75322C2851EB}" type="presOf" srcId="{8A9696D9-8703-4A4B-AD97-971517FB671B}" destId="{3B42A2A3-C621-49A5-9D93-2F04E0CB400A}" srcOrd="0" destOrd="0" presId="urn:microsoft.com/office/officeart/2005/8/layout/bProcess4"/>
    <dgm:cxn modelId="{9EE2E965-02DA-4AED-8733-333A98AEE8CA}" type="presOf" srcId="{C42ED5B6-97BB-4B56-898A-A54BD5773F86}" destId="{7020FDA0-C029-4E87-ACD5-40DA6482520C}" srcOrd="0" destOrd="0" presId="urn:microsoft.com/office/officeart/2005/8/layout/bProcess4"/>
    <dgm:cxn modelId="{1EA76A46-F404-4EE5-B91D-62A3BF518414}" srcId="{B119B6C0-71B5-4C28-A180-D24B36B3F186}" destId="{B1544E04-7262-46A9-98C0-C73B4859996E}" srcOrd="0" destOrd="0" parTransId="{64840215-E42A-4687-9B55-98B23149C5E3}" sibTransId="{DA082C6F-0627-4781-B22E-9A7B1DA3A528}"/>
    <dgm:cxn modelId="{4C4CFB66-2187-4201-A8CD-1818C05972F5}" type="presOf" srcId="{62CE820A-03B9-450B-AAB6-2BCAA655AA30}" destId="{73AF6607-5540-4F62-A729-CFC144E0BCAA}" srcOrd="0" destOrd="0" presId="urn:microsoft.com/office/officeart/2005/8/layout/bProcess4"/>
    <dgm:cxn modelId="{EDB4EB6D-2380-40AE-AC6F-975D63F8FD38}" type="presOf" srcId="{9570C1F7-336F-45D8-991C-5587D6CCAE42}" destId="{EC7DABF2-2FE8-4439-BA80-C4442164A044}" srcOrd="0" destOrd="0" presId="urn:microsoft.com/office/officeart/2005/8/layout/bProcess4"/>
    <dgm:cxn modelId="{59C89155-7E8E-4B21-A746-52DE223AFA7E}" type="presOf" srcId="{ECD28435-6D21-4F24-A7CF-E1C1ACE58F13}" destId="{71B86846-1D09-4EA7-A8A2-186D659EEBB9}" srcOrd="0" destOrd="0" presId="urn:microsoft.com/office/officeart/2005/8/layout/bProcess4"/>
    <dgm:cxn modelId="{80E37F57-EBE6-4B49-BA1D-3DDFA9D092EE}" srcId="{5FC1C6BE-9CC2-433E-B274-F4D911B86A4A}" destId="{694395FE-A33A-4E23-B044-775BECBBCF83}" srcOrd="0" destOrd="0" parTransId="{A99E5FD8-2380-4E4D-AB9A-D7A77534E69A}" sibTransId="{412B8C21-5A64-4D97-83EA-BBCAA5D31CC3}"/>
    <dgm:cxn modelId="{3068A177-F38C-42D8-A517-B7C026159708}" type="presOf" srcId="{6799D8D9-83D1-45C5-B3B2-6AD83251332F}" destId="{BD69BF7F-9493-402B-9932-A08DAC62DC1E}" srcOrd="0" destOrd="1" presId="urn:microsoft.com/office/officeart/2005/8/layout/bProcess4"/>
    <dgm:cxn modelId="{0E20257B-4F85-4347-BBC9-871C5B170ED5}" type="presOf" srcId="{20120C7B-58ED-4336-8D5F-0B7F2D785D49}" destId="{F33D8603-64F0-48D7-936C-4B5ABD2465AC}" srcOrd="0" destOrd="1" presId="urn:microsoft.com/office/officeart/2005/8/layout/bProcess4"/>
    <dgm:cxn modelId="{31BD048A-29E3-4472-94A7-590D879218FC}" type="presOf" srcId="{6454813C-2E2E-40EC-BFD4-D159818F168C}" destId="{BD69BF7F-9493-402B-9932-A08DAC62DC1E}" srcOrd="0" destOrd="0" presId="urn:microsoft.com/office/officeart/2005/8/layout/bProcess4"/>
    <dgm:cxn modelId="{E68FA38C-24B5-49C9-ACBC-0D524DF41207}" srcId="{6454813C-2E2E-40EC-BFD4-D159818F168C}" destId="{6799D8D9-83D1-45C5-B3B2-6AD83251332F}" srcOrd="0" destOrd="0" parTransId="{5DF1628D-A2A4-45FD-B083-2ED0B2AF301C}" sibTransId="{EC683E39-5CEF-4CF6-8E64-162CB18D43DF}"/>
    <dgm:cxn modelId="{7E59FD8C-1A1C-4DBA-9891-1698B8272455}" type="presOf" srcId="{F1FD421E-792A-4478-A648-9A1AE6838EFE}" destId="{65F5E9BE-79B6-41AE-9A91-B367943CD70F}" srcOrd="0" destOrd="0" presId="urn:microsoft.com/office/officeart/2005/8/layout/bProcess4"/>
    <dgm:cxn modelId="{A661419B-0EAF-4E9F-B26F-B39C07E48C50}" type="presOf" srcId="{848BC738-0BB2-4663-AEAA-2234D31FA2D1}" destId="{7020FDA0-C029-4E87-ACD5-40DA6482520C}" srcOrd="0" destOrd="1" presId="urn:microsoft.com/office/officeart/2005/8/layout/bProcess4"/>
    <dgm:cxn modelId="{3AEE989E-4C55-4036-9428-2E9C58930467}" srcId="{C42ED5B6-97BB-4B56-898A-A54BD5773F86}" destId="{848BC738-0BB2-4663-AEAA-2234D31FA2D1}" srcOrd="0" destOrd="0" parTransId="{8E4D3553-E717-4EDA-9E26-7DA911541179}" sibTransId="{A9D65B76-2112-4878-80E5-D8F8749B5234}"/>
    <dgm:cxn modelId="{51818FA9-8E72-4A08-8D87-45A3F1314607}" srcId="{F1FD421E-792A-4478-A648-9A1AE6838EFE}" destId="{C42ED5B6-97BB-4B56-898A-A54BD5773F86}" srcOrd="5" destOrd="0" parTransId="{355A9344-70E4-4C88-954A-58942894C1F9}" sibTransId="{A6375AB6-4B69-49EB-924F-EE5025CA2D98}"/>
    <dgm:cxn modelId="{C8FAD2AD-5769-45BC-9646-FC8266CFCEBF}" type="presOf" srcId="{FCFB907D-8A16-46A1-8514-6C6E4E68D1C8}" destId="{1DDFFB86-FEFA-4C2B-B2DA-1E11860BAFB2}" srcOrd="0" destOrd="1" presId="urn:microsoft.com/office/officeart/2005/8/layout/bProcess4"/>
    <dgm:cxn modelId="{AF08D4B0-CD79-4CDC-A5AB-246C8DDC9ED4}" type="presOf" srcId="{88361855-C360-46D3-B873-7AC2EEC31C14}" destId="{F33D8603-64F0-48D7-936C-4B5ABD2465AC}" srcOrd="0" destOrd="0" presId="urn:microsoft.com/office/officeart/2005/8/layout/bProcess4"/>
    <dgm:cxn modelId="{F8B0AAB3-6E2B-4884-9C42-E85699A7A139}" srcId="{F1FD421E-792A-4478-A648-9A1AE6838EFE}" destId="{9570C1F7-336F-45D8-991C-5587D6CCAE42}" srcOrd="2" destOrd="0" parTransId="{02AAC3CC-5D4E-4A90-9340-DB49F848A997}" sibTransId="{8A9696D9-8703-4A4B-AD97-971517FB671B}"/>
    <dgm:cxn modelId="{42DE44B4-C405-4832-A820-39D59CA535A6}" srcId="{F1FD421E-792A-4478-A648-9A1AE6838EFE}" destId="{5FC1C6BE-9CC2-433E-B274-F4D911B86A4A}" srcOrd="3" destOrd="0" parTransId="{2C88B5D8-C084-420B-B8A6-24F7A0C36534}" sibTransId="{ECD28435-6D21-4F24-A7CF-E1C1ACE58F13}"/>
    <dgm:cxn modelId="{E26549B8-AF89-4E01-ADB1-537670E93BBF}" srcId="{536C821A-4E66-42A2-B6F8-B0861119EFE3}" destId="{FCFB907D-8A16-46A1-8514-6C6E4E68D1C8}" srcOrd="0" destOrd="0" parTransId="{60EE8A63-C5E1-4F9B-8D00-CC0559D901A0}" sibTransId="{4764ADB1-B18A-49DB-A5BF-BEC170209696}"/>
    <dgm:cxn modelId="{75E6E6C3-A52D-4E99-928C-B1250EA39A70}" type="presOf" srcId="{B119B6C0-71B5-4C28-A180-D24B36B3F186}" destId="{93753630-EB48-41A3-A5F6-7FFD1D9FC879}" srcOrd="0" destOrd="0" presId="urn:microsoft.com/office/officeart/2005/8/layout/bProcess4"/>
    <dgm:cxn modelId="{CE8C1BCB-9581-44E7-8400-92D0B3C031EC}" type="presOf" srcId="{201F6B56-04B0-40D3-B397-633F98AAD0EA}" destId="{B48C845A-05E0-4C3A-B7F4-022A909DAA12}" srcOrd="0" destOrd="0" presId="urn:microsoft.com/office/officeart/2005/8/layout/bProcess4"/>
    <dgm:cxn modelId="{1BE5C6D0-8388-4BBD-B7B6-B4759292C000}" type="presOf" srcId="{65C70703-D50B-48B8-9053-9FD22622BD05}" destId="{59285B91-5B02-4C80-826C-A91402600AE2}" srcOrd="0" destOrd="0" presId="urn:microsoft.com/office/officeart/2005/8/layout/bProcess4"/>
    <dgm:cxn modelId="{D580D4D5-0610-4993-B22E-3928ECD69A92}" srcId="{F1FD421E-792A-4478-A648-9A1AE6838EFE}" destId="{88361855-C360-46D3-B873-7AC2EEC31C14}" srcOrd="4" destOrd="0" parTransId="{A1E32512-C5DF-4469-84EB-0465825B8033}" sibTransId="{65C70703-D50B-48B8-9053-9FD22622BD05}"/>
    <dgm:cxn modelId="{6C6519D9-411D-4876-92E2-3A621F7541CE}" type="presOf" srcId="{8E21F4EA-ED47-49C3-BD0E-1A0B0720F199}" destId="{EC7DABF2-2FE8-4439-BA80-C4442164A044}" srcOrd="0" destOrd="1" presId="urn:microsoft.com/office/officeart/2005/8/layout/bProcess4"/>
    <dgm:cxn modelId="{E364A1D9-F8B5-4F99-8724-F7F89C7AFA76}" type="presOf" srcId="{7BE89416-F569-46A5-956A-A73CB284B05C}" destId="{7A11C978-1FD8-47C7-B58E-542E508D7DC6}" srcOrd="0" destOrd="1" presId="urn:microsoft.com/office/officeart/2005/8/layout/bProcess4"/>
    <dgm:cxn modelId="{E0EE23E0-F5BC-4F9D-B255-532D990A9F78}" type="presOf" srcId="{B1544E04-7262-46A9-98C0-C73B4859996E}" destId="{93753630-EB48-41A3-A5F6-7FFD1D9FC879}" srcOrd="0" destOrd="1" presId="urn:microsoft.com/office/officeart/2005/8/layout/bProcess4"/>
    <dgm:cxn modelId="{8937DAE7-2DFB-4B51-B831-01EBB0348697}" type="presOf" srcId="{694395FE-A33A-4E23-B044-775BECBBCF83}" destId="{2F068C7D-FFF8-430B-ADAE-ACE01531AD0F}" srcOrd="0" destOrd="1" presId="urn:microsoft.com/office/officeart/2005/8/layout/bProcess4"/>
    <dgm:cxn modelId="{072690F0-D08B-4394-878C-911D2420A9C0}" srcId="{F1FD421E-792A-4478-A648-9A1AE6838EFE}" destId="{6454813C-2E2E-40EC-BFD4-D159818F168C}" srcOrd="1" destOrd="0" parTransId="{3B7CCB53-3330-4F0B-9756-A3D712D8F4B0}" sibTransId="{9867B321-DB2C-4112-A20E-77A226DCB98C}"/>
    <dgm:cxn modelId="{89F2D0F0-965B-45A1-9F54-754DEA7528FC}" type="presOf" srcId="{A6375AB6-4B69-49EB-924F-EE5025CA2D98}" destId="{E9C71FBF-2A85-4EF5-916B-F9B1D457753A}" srcOrd="0" destOrd="0" presId="urn:microsoft.com/office/officeart/2005/8/layout/bProcess4"/>
    <dgm:cxn modelId="{42B520F7-E1D1-460F-89C0-EDF316F7EBEB}" srcId="{201F8640-60EB-44D5-A3A3-81B490144D42}" destId="{7BE89416-F569-46A5-956A-A73CB284B05C}" srcOrd="0" destOrd="0" parTransId="{16A08F78-C158-4F20-ADA2-CD5A6570204C}" sibTransId="{4176D594-8B07-48C6-B901-FE3A7708877F}"/>
    <dgm:cxn modelId="{6C197BFA-2074-4BDB-B1B3-BEA6F19BA810}" srcId="{88361855-C360-46D3-B873-7AC2EEC31C14}" destId="{20120C7B-58ED-4336-8D5F-0B7F2D785D49}" srcOrd="0" destOrd="0" parTransId="{C402ADCF-2827-4C2D-9549-27BFB8B23C5D}" sibTransId="{A5E022B6-DDF8-4CC7-80BB-40E3EE5C37F4}"/>
    <dgm:cxn modelId="{71E3A9E1-63F7-4824-A29C-DB2DAB054727}" type="presParOf" srcId="{65F5E9BE-79B6-41AE-9A91-B367943CD70F}" destId="{8E97836C-D26D-4747-8572-F1776CF2EA3E}" srcOrd="0" destOrd="0" presId="urn:microsoft.com/office/officeart/2005/8/layout/bProcess4"/>
    <dgm:cxn modelId="{EEE958CA-E492-4ACE-9F6A-77D474E1B864}" type="presParOf" srcId="{8E97836C-D26D-4747-8572-F1776CF2EA3E}" destId="{B586574E-9431-4765-B95F-BD7B9BBD64BD}" srcOrd="0" destOrd="0" presId="urn:microsoft.com/office/officeart/2005/8/layout/bProcess4"/>
    <dgm:cxn modelId="{C50A98F6-115C-4279-9750-B5C0C7B9EF36}" type="presParOf" srcId="{8E97836C-D26D-4747-8572-F1776CF2EA3E}" destId="{93753630-EB48-41A3-A5F6-7FFD1D9FC879}" srcOrd="1" destOrd="0" presId="urn:microsoft.com/office/officeart/2005/8/layout/bProcess4"/>
    <dgm:cxn modelId="{C1FC1005-3B1A-4B3B-AC5B-48C075FF942E}" type="presParOf" srcId="{65F5E9BE-79B6-41AE-9A91-B367943CD70F}" destId="{B48C845A-05E0-4C3A-B7F4-022A909DAA12}" srcOrd="1" destOrd="0" presId="urn:microsoft.com/office/officeart/2005/8/layout/bProcess4"/>
    <dgm:cxn modelId="{01AA1D0E-C7E9-48EC-8E2C-EC1E1111990D}" type="presParOf" srcId="{65F5E9BE-79B6-41AE-9A91-B367943CD70F}" destId="{663C68CF-F46D-4770-860C-AF1E34A3470A}" srcOrd="2" destOrd="0" presId="urn:microsoft.com/office/officeart/2005/8/layout/bProcess4"/>
    <dgm:cxn modelId="{9F29C63C-6DEE-4545-BE1B-74A2AE344D53}" type="presParOf" srcId="{663C68CF-F46D-4770-860C-AF1E34A3470A}" destId="{7135C7DA-8A96-4CF4-B786-35C45D864918}" srcOrd="0" destOrd="0" presId="urn:microsoft.com/office/officeart/2005/8/layout/bProcess4"/>
    <dgm:cxn modelId="{79E48C31-4C39-4AE6-B360-6730B259456B}" type="presParOf" srcId="{663C68CF-F46D-4770-860C-AF1E34A3470A}" destId="{BD69BF7F-9493-402B-9932-A08DAC62DC1E}" srcOrd="1" destOrd="0" presId="urn:microsoft.com/office/officeart/2005/8/layout/bProcess4"/>
    <dgm:cxn modelId="{FA976EC7-3866-4041-A17D-2266A1FA566D}" type="presParOf" srcId="{65F5E9BE-79B6-41AE-9A91-B367943CD70F}" destId="{E6F562A0-1E1E-45D2-8E9F-CF1776C904CA}" srcOrd="3" destOrd="0" presId="urn:microsoft.com/office/officeart/2005/8/layout/bProcess4"/>
    <dgm:cxn modelId="{2ACEF6A1-C591-4920-99E3-5EF523F979F7}" type="presParOf" srcId="{65F5E9BE-79B6-41AE-9A91-B367943CD70F}" destId="{A11A3B3C-325B-49D9-A250-CF2A82A331D1}" srcOrd="4" destOrd="0" presId="urn:microsoft.com/office/officeart/2005/8/layout/bProcess4"/>
    <dgm:cxn modelId="{63FFBD6F-6D24-406C-8D64-ACD90B6E5335}" type="presParOf" srcId="{A11A3B3C-325B-49D9-A250-CF2A82A331D1}" destId="{40A6DF6C-8E3A-4718-94B2-61325D1E9231}" srcOrd="0" destOrd="0" presId="urn:microsoft.com/office/officeart/2005/8/layout/bProcess4"/>
    <dgm:cxn modelId="{9CBD3A20-A355-4EEF-8265-094EA7FAE78B}" type="presParOf" srcId="{A11A3B3C-325B-49D9-A250-CF2A82A331D1}" destId="{EC7DABF2-2FE8-4439-BA80-C4442164A044}" srcOrd="1" destOrd="0" presId="urn:microsoft.com/office/officeart/2005/8/layout/bProcess4"/>
    <dgm:cxn modelId="{4165C805-35D8-4AC4-A122-56056B22D278}" type="presParOf" srcId="{65F5E9BE-79B6-41AE-9A91-B367943CD70F}" destId="{3B42A2A3-C621-49A5-9D93-2F04E0CB400A}" srcOrd="5" destOrd="0" presId="urn:microsoft.com/office/officeart/2005/8/layout/bProcess4"/>
    <dgm:cxn modelId="{C5F4D1C0-7B8C-4F3F-A5F4-720EBAD3A8DD}" type="presParOf" srcId="{65F5E9BE-79B6-41AE-9A91-B367943CD70F}" destId="{893EDA1C-A691-404A-A888-7FCB5278C19C}" srcOrd="6" destOrd="0" presId="urn:microsoft.com/office/officeart/2005/8/layout/bProcess4"/>
    <dgm:cxn modelId="{91F73901-6F3F-42D0-A2C9-C56C00D398AB}" type="presParOf" srcId="{893EDA1C-A691-404A-A888-7FCB5278C19C}" destId="{E5F6BA06-7B5D-4D5E-86CE-2536098C0DD5}" srcOrd="0" destOrd="0" presId="urn:microsoft.com/office/officeart/2005/8/layout/bProcess4"/>
    <dgm:cxn modelId="{C0D3727E-6638-4855-8334-70BF1D359E74}" type="presParOf" srcId="{893EDA1C-A691-404A-A888-7FCB5278C19C}" destId="{2F068C7D-FFF8-430B-ADAE-ACE01531AD0F}" srcOrd="1" destOrd="0" presId="urn:microsoft.com/office/officeart/2005/8/layout/bProcess4"/>
    <dgm:cxn modelId="{26AA1CEB-AECA-46B4-8721-637A5066F104}" type="presParOf" srcId="{65F5E9BE-79B6-41AE-9A91-B367943CD70F}" destId="{71B86846-1D09-4EA7-A8A2-186D659EEBB9}" srcOrd="7" destOrd="0" presId="urn:microsoft.com/office/officeart/2005/8/layout/bProcess4"/>
    <dgm:cxn modelId="{90E18095-B200-43D6-874B-0D74C9F71F59}" type="presParOf" srcId="{65F5E9BE-79B6-41AE-9A91-B367943CD70F}" destId="{BB94238E-1E2B-4A71-8ECD-3CF7CEBF1F82}" srcOrd="8" destOrd="0" presId="urn:microsoft.com/office/officeart/2005/8/layout/bProcess4"/>
    <dgm:cxn modelId="{31C50FB6-4157-4FCD-83AF-AB30E774396E}" type="presParOf" srcId="{BB94238E-1E2B-4A71-8ECD-3CF7CEBF1F82}" destId="{8F11404C-3A96-4E12-805E-3DD0A606EC96}" srcOrd="0" destOrd="0" presId="urn:microsoft.com/office/officeart/2005/8/layout/bProcess4"/>
    <dgm:cxn modelId="{E7B66E36-0E5D-47B6-8618-6B6B521B47F9}" type="presParOf" srcId="{BB94238E-1E2B-4A71-8ECD-3CF7CEBF1F82}" destId="{F33D8603-64F0-48D7-936C-4B5ABD2465AC}" srcOrd="1" destOrd="0" presId="urn:microsoft.com/office/officeart/2005/8/layout/bProcess4"/>
    <dgm:cxn modelId="{003571C2-4AB7-4BDC-901E-147B7ACFD590}" type="presParOf" srcId="{65F5E9BE-79B6-41AE-9A91-B367943CD70F}" destId="{59285B91-5B02-4C80-826C-A91402600AE2}" srcOrd="9" destOrd="0" presId="urn:microsoft.com/office/officeart/2005/8/layout/bProcess4"/>
    <dgm:cxn modelId="{7AF0EE92-A66E-4CCA-A08D-753BD7C01C3F}" type="presParOf" srcId="{65F5E9BE-79B6-41AE-9A91-B367943CD70F}" destId="{1A421687-340D-43EC-94E9-E950279EB606}" srcOrd="10" destOrd="0" presId="urn:microsoft.com/office/officeart/2005/8/layout/bProcess4"/>
    <dgm:cxn modelId="{A5E84AA5-0263-4B98-8B96-202C710C3641}" type="presParOf" srcId="{1A421687-340D-43EC-94E9-E950279EB606}" destId="{B6E0478E-74B7-48CA-9121-943694D27C1A}" srcOrd="0" destOrd="0" presId="urn:microsoft.com/office/officeart/2005/8/layout/bProcess4"/>
    <dgm:cxn modelId="{0C57BF01-40F3-4113-97A2-47C54641F34A}" type="presParOf" srcId="{1A421687-340D-43EC-94E9-E950279EB606}" destId="{7020FDA0-C029-4E87-ACD5-40DA6482520C}" srcOrd="1" destOrd="0" presId="urn:microsoft.com/office/officeart/2005/8/layout/bProcess4"/>
    <dgm:cxn modelId="{80612F1F-D1DA-429A-8F79-76A004C02F46}" type="presParOf" srcId="{65F5E9BE-79B6-41AE-9A91-B367943CD70F}" destId="{E9C71FBF-2A85-4EF5-916B-F9B1D457753A}" srcOrd="11" destOrd="0" presId="urn:microsoft.com/office/officeart/2005/8/layout/bProcess4"/>
    <dgm:cxn modelId="{9C4117DD-FE07-4F02-ADCE-FC54FB78FB03}" type="presParOf" srcId="{65F5E9BE-79B6-41AE-9A91-B367943CD70F}" destId="{8C672730-9D6E-42F1-A921-EFEFAC043105}" srcOrd="12" destOrd="0" presId="urn:microsoft.com/office/officeart/2005/8/layout/bProcess4"/>
    <dgm:cxn modelId="{1051E11C-2B81-4D0B-8920-A94938A552F7}" type="presParOf" srcId="{8C672730-9D6E-42F1-A921-EFEFAC043105}" destId="{B55474C4-4B96-41E6-A196-40AD4B62DDE1}" srcOrd="0" destOrd="0" presId="urn:microsoft.com/office/officeart/2005/8/layout/bProcess4"/>
    <dgm:cxn modelId="{9103A26A-AF0B-4E0F-9611-190E9284B7A2}" type="presParOf" srcId="{8C672730-9D6E-42F1-A921-EFEFAC043105}" destId="{1DDFFB86-FEFA-4C2B-B2DA-1E11860BAFB2}" srcOrd="1" destOrd="0" presId="urn:microsoft.com/office/officeart/2005/8/layout/bProcess4"/>
    <dgm:cxn modelId="{DC9D3196-6CC8-4BE2-93AC-FE38396911B1}" type="presParOf" srcId="{65F5E9BE-79B6-41AE-9A91-B367943CD70F}" destId="{73AF6607-5540-4F62-A729-CFC144E0BCAA}" srcOrd="13" destOrd="0" presId="urn:microsoft.com/office/officeart/2005/8/layout/bProcess4"/>
    <dgm:cxn modelId="{1363BDE7-A0F8-4504-A9D2-8A9ADC04E42A}" type="presParOf" srcId="{65F5E9BE-79B6-41AE-9A91-B367943CD70F}" destId="{9583D236-B9E2-401D-8081-756BFA25D43E}" srcOrd="14" destOrd="0" presId="urn:microsoft.com/office/officeart/2005/8/layout/bProcess4"/>
    <dgm:cxn modelId="{372A3301-FB81-45A6-A3E7-504A22C7A387}" type="presParOf" srcId="{9583D236-B9E2-401D-8081-756BFA25D43E}" destId="{89D2540B-3D17-495D-B250-290794826E2E}" srcOrd="0" destOrd="0" presId="urn:microsoft.com/office/officeart/2005/8/layout/bProcess4"/>
    <dgm:cxn modelId="{D836CA05-48E5-4D77-B364-8149295258B0}" type="presParOf" srcId="{9583D236-B9E2-401D-8081-756BFA25D43E}" destId="{7A11C978-1FD8-47C7-B58E-542E508D7DC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C845A-05E0-4C3A-B7F4-022A909DAA12}">
      <dsp:nvSpPr>
        <dsp:cNvPr id="0" name=""/>
        <dsp:cNvSpPr/>
      </dsp:nvSpPr>
      <dsp:spPr>
        <a:xfrm rot="5343114">
          <a:off x="95349" y="1533599"/>
          <a:ext cx="1798206" cy="16426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3753630-EB48-41A3-A5F6-7FFD1D9FC879}">
      <dsp:nvSpPr>
        <dsp:cNvPr id="0" name=""/>
        <dsp:cNvSpPr/>
      </dsp:nvSpPr>
      <dsp:spPr>
        <a:xfrm>
          <a:off x="155911" y="113804"/>
          <a:ext cx="2736797" cy="175709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latin typeface="+mj-lt"/>
              <a:cs typeface="Aldhabi" panose="01000000000000000000" pitchFamily="2" charset="-78"/>
            </a:rPr>
            <a:t>Step one: Connection</a:t>
          </a:r>
        </a:p>
        <a:p>
          <a:pPr marL="114300" lvl="1" indent="-114300" algn="l" defTabSz="622300">
            <a:lnSpc>
              <a:spcPct val="100000"/>
            </a:lnSpc>
            <a:spcBef>
              <a:spcPct val="0"/>
            </a:spcBef>
            <a:spcAft>
              <a:spcPct val="15000"/>
            </a:spcAft>
            <a:buChar char="•"/>
          </a:pPr>
          <a:r>
            <a:rPr lang="en-US" sz="1400" kern="1200" dirty="0">
              <a:latin typeface="+mj-lt"/>
              <a:cs typeface="Aldhabi" panose="01000000000000000000" pitchFamily="2" charset="-78"/>
            </a:rPr>
            <a:t>The genuine relationship of the therapist to the patient and the story he or she is telling will be a critical component of how the event comes to be experienced.</a:t>
          </a:r>
        </a:p>
      </dsp:txBody>
      <dsp:txXfrm>
        <a:off x="207374" y="165267"/>
        <a:ext cx="2633871" cy="1654167"/>
      </dsp:txXfrm>
    </dsp:sp>
    <dsp:sp modelId="{E6F562A0-1E1E-45D2-8E9F-CF1776C904CA}">
      <dsp:nvSpPr>
        <dsp:cNvPr id="0" name=""/>
        <dsp:cNvSpPr/>
      </dsp:nvSpPr>
      <dsp:spPr>
        <a:xfrm rot="5397556">
          <a:off x="-62817" y="3513222"/>
          <a:ext cx="2154430" cy="164260"/>
        </a:xfrm>
        <a:prstGeom prst="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69BF7F-9493-402B-9932-A08DAC62DC1E}">
      <dsp:nvSpPr>
        <dsp:cNvPr id="0" name=""/>
        <dsp:cNvSpPr/>
      </dsp:nvSpPr>
      <dsp:spPr>
        <a:xfrm>
          <a:off x="155902" y="2124319"/>
          <a:ext cx="2804929" cy="1340967"/>
        </a:xfrm>
        <a:prstGeom prst="roundRect">
          <a:avLst>
            <a:gd name="adj" fmla="val 10000"/>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latin typeface="+mj-lt"/>
              <a:cs typeface="Aldhabi" panose="01000000000000000000" pitchFamily="2" charset="-78"/>
            </a:rPr>
            <a:t>Step two: Preparation and education</a:t>
          </a:r>
        </a:p>
        <a:p>
          <a:pPr marL="114300" lvl="1" indent="-114300" algn="l" defTabSz="622300">
            <a:lnSpc>
              <a:spcPct val="100000"/>
            </a:lnSpc>
            <a:spcBef>
              <a:spcPct val="0"/>
            </a:spcBef>
            <a:spcAft>
              <a:spcPct val="15000"/>
            </a:spcAft>
            <a:buChar char="•"/>
          </a:pPr>
          <a:r>
            <a:rPr lang="en-US" sz="1400" kern="1200">
              <a:latin typeface="+mj-lt"/>
              <a:cs typeface="Aldhabi" panose="01000000000000000000" pitchFamily="2" charset="-78"/>
            </a:rPr>
            <a:t>Patients </a:t>
          </a:r>
          <a:r>
            <a:rPr lang="en-US" sz="1400" kern="1200" dirty="0">
              <a:latin typeface="+mj-lt"/>
              <a:cs typeface="Aldhabi" panose="01000000000000000000" pitchFamily="2" charset="-78"/>
            </a:rPr>
            <a:t>need a model or plan of action to guide the difficult work ahead</a:t>
          </a:r>
        </a:p>
      </dsp:txBody>
      <dsp:txXfrm>
        <a:off x="195178" y="2163595"/>
        <a:ext cx="2726377" cy="1262415"/>
      </dsp:txXfrm>
    </dsp:sp>
    <dsp:sp modelId="{3B42A2A3-C621-49A5-9D93-2F04E0CB400A}">
      <dsp:nvSpPr>
        <dsp:cNvPr id="0" name=""/>
        <dsp:cNvSpPr/>
      </dsp:nvSpPr>
      <dsp:spPr>
        <a:xfrm rot="167007">
          <a:off x="1012942" y="4695232"/>
          <a:ext cx="3765459" cy="164260"/>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C7DABF2-2FE8-4439-BA80-C4442164A044}">
      <dsp:nvSpPr>
        <dsp:cNvPr id="0" name=""/>
        <dsp:cNvSpPr/>
      </dsp:nvSpPr>
      <dsp:spPr>
        <a:xfrm>
          <a:off x="0" y="3652001"/>
          <a:ext cx="3119798" cy="2614686"/>
        </a:xfrm>
        <a:prstGeom prst="roundRect">
          <a:avLst>
            <a:gd name="adj" fmla="val 10000"/>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latin typeface="+mj-lt"/>
              <a:cs typeface="Aldhabi" panose="01000000000000000000" pitchFamily="2" charset="-78"/>
            </a:rPr>
            <a:t>Step three: Modified exposure component</a:t>
          </a:r>
        </a:p>
        <a:p>
          <a:pPr marL="114300" lvl="1" indent="-114300" algn="l" defTabSz="622300">
            <a:lnSpc>
              <a:spcPct val="100000"/>
            </a:lnSpc>
            <a:spcBef>
              <a:spcPct val="0"/>
            </a:spcBef>
            <a:spcAft>
              <a:spcPct val="15000"/>
            </a:spcAft>
            <a:buChar char="•"/>
          </a:pPr>
          <a:r>
            <a:rPr lang="en-US" sz="1400" kern="1200" dirty="0">
              <a:latin typeface="+mj-lt"/>
              <a:cs typeface="Aldhabi" panose="01000000000000000000" pitchFamily="2" charset="-78"/>
            </a:rPr>
            <a:t>Throughout the process, therapists needs to be fully engaged and directive to encourage, support, prompt, provoke, and cue the patient to process particularly painful elements so that meanings, needs, and motivations can be discovered and examined.</a:t>
          </a:r>
        </a:p>
      </dsp:txBody>
      <dsp:txXfrm>
        <a:off x="76582" y="3728583"/>
        <a:ext cx="2966634" cy="2461522"/>
      </dsp:txXfrm>
    </dsp:sp>
    <dsp:sp modelId="{71B86846-1D09-4EA7-A8A2-186D659EEBB9}">
      <dsp:nvSpPr>
        <dsp:cNvPr id="0" name=""/>
        <dsp:cNvSpPr/>
      </dsp:nvSpPr>
      <dsp:spPr>
        <a:xfrm rot="16196363">
          <a:off x="3722820" y="3734413"/>
          <a:ext cx="2104495" cy="164260"/>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F068C7D-FFF8-430B-ADAE-ACE01531AD0F}">
      <dsp:nvSpPr>
        <dsp:cNvPr id="0" name=""/>
        <dsp:cNvSpPr/>
      </dsp:nvSpPr>
      <dsp:spPr>
        <a:xfrm>
          <a:off x="3597213" y="4086465"/>
          <a:ext cx="3447406" cy="2135757"/>
        </a:xfrm>
        <a:prstGeom prst="roundRect">
          <a:avLst>
            <a:gd name="adj" fmla="val 10000"/>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latin typeface="+mj-lt"/>
              <a:cs typeface="Aldhabi" panose="01000000000000000000" pitchFamily="2" charset="-78"/>
            </a:rPr>
            <a:t>Step four: Examination and integration</a:t>
          </a:r>
        </a:p>
        <a:p>
          <a:pPr marL="114300" lvl="1" indent="-114300" algn="l" defTabSz="622300">
            <a:lnSpc>
              <a:spcPct val="100000"/>
            </a:lnSpc>
            <a:spcBef>
              <a:spcPct val="0"/>
            </a:spcBef>
            <a:spcAft>
              <a:spcPct val="15000"/>
            </a:spcAft>
            <a:buChar char="•"/>
          </a:pPr>
          <a:r>
            <a:rPr lang="en-US" sz="1400" kern="1200" dirty="0">
              <a:latin typeface="+mj-lt"/>
              <a:cs typeface="Aldhabi" panose="01000000000000000000" pitchFamily="2" charset="-78"/>
            </a:rPr>
            <a:t>While processing and dialoguing about the meaning and implication of events, it is also important for individuals to be able to express remorse and to reach their own conclusions about the causes of the events, albeit with guidance from the therapist.</a:t>
          </a:r>
        </a:p>
      </dsp:txBody>
      <dsp:txXfrm>
        <a:off x="3659767" y="4149019"/>
        <a:ext cx="3322298" cy="2010649"/>
      </dsp:txXfrm>
    </dsp:sp>
    <dsp:sp modelId="{59285B91-5B02-4C80-826C-A91402600AE2}">
      <dsp:nvSpPr>
        <dsp:cNvPr id="0" name=""/>
        <dsp:cNvSpPr/>
      </dsp:nvSpPr>
      <dsp:spPr>
        <a:xfrm rot="16093787">
          <a:off x="3788170" y="1718331"/>
          <a:ext cx="1912489" cy="164260"/>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33D8603-64F0-48D7-936C-4B5ABD2465AC}">
      <dsp:nvSpPr>
        <dsp:cNvPr id="0" name=""/>
        <dsp:cNvSpPr/>
      </dsp:nvSpPr>
      <dsp:spPr>
        <a:xfrm>
          <a:off x="3474894" y="2253461"/>
          <a:ext cx="3687591" cy="1573812"/>
        </a:xfrm>
        <a:prstGeom prst="roundRect">
          <a:avLst>
            <a:gd name="adj" fmla="val 10000"/>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ts val="1920"/>
            </a:lnSpc>
            <a:spcBef>
              <a:spcPct val="0"/>
            </a:spcBef>
            <a:spcAft>
              <a:spcPct val="35000"/>
            </a:spcAft>
            <a:buNone/>
          </a:pPr>
          <a:r>
            <a:rPr lang="en-US" sz="1400" b="1" kern="1200" dirty="0">
              <a:latin typeface="+mj-lt"/>
              <a:cs typeface="Aldhabi" panose="01000000000000000000" pitchFamily="2" charset="-78"/>
            </a:rPr>
            <a:t>Step five: Dialogue with a benevolent moral authority</a:t>
          </a:r>
        </a:p>
        <a:p>
          <a:pPr marL="114300" lvl="1" indent="-114300" algn="l" defTabSz="622300">
            <a:lnSpc>
              <a:spcPts val="1920"/>
            </a:lnSpc>
            <a:spcBef>
              <a:spcPct val="0"/>
            </a:spcBef>
            <a:spcAft>
              <a:spcPct val="15000"/>
            </a:spcAft>
            <a:buChar char="•"/>
          </a:pPr>
          <a:r>
            <a:rPr lang="en-US" sz="1400" kern="1200" dirty="0">
              <a:latin typeface="+mj-lt"/>
              <a:cs typeface="Aldhabi" panose="01000000000000000000" pitchFamily="2" charset="-78"/>
            </a:rPr>
            <a:t>Goals to have patients verbalize what they did or saw, how this affects them, and what they think should happen to them (or others) as a result.</a:t>
          </a:r>
        </a:p>
      </dsp:txBody>
      <dsp:txXfrm>
        <a:off x="3520989" y="2299556"/>
        <a:ext cx="3595401" cy="1481622"/>
      </dsp:txXfrm>
    </dsp:sp>
    <dsp:sp modelId="{E9C71FBF-2A85-4EF5-916B-F9B1D457753A}">
      <dsp:nvSpPr>
        <dsp:cNvPr id="0" name=""/>
        <dsp:cNvSpPr/>
      </dsp:nvSpPr>
      <dsp:spPr>
        <a:xfrm rot="112118">
          <a:off x="4719435" y="825262"/>
          <a:ext cx="4142027" cy="164260"/>
        </a:xfrm>
        <a:prstGeom prst="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20FDA0-C029-4E87-ACD5-40DA6482520C}">
      <dsp:nvSpPr>
        <dsp:cNvPr id="0" name=""/>
        <dsp:cNvSpPr/>
      </dsp:nvSpPr>
      <dsp:spPr>
        <a:xfrm>
          <a:off x="3414227" y="178665"/>
          <a:ext cx="3690767" cy="1882577"/>
        </a:xfrm>
        <a:prstGeom prst="roundRect">
          <a:avLst>
            <a:gd name="adj" fmla="val 10000"/>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latin typeface="+mj-lt"/>
              <a:cs typeface="Aldhabi" panose="01000000000000000000" pitchFamily="2" charset="-78"/>
            </a:rPr>
            <a:t>Step six: Reparation and forgiveness</a:t>
          </a:r>
        </a:p>
        <a:p>
          <a:pPr marL="114300" lvl="1" indent="-114300" algn="l" defTabSz="622300">
            <a:lnSpc>
              <a:spcPct val="100000"/>
            </a:lnSpc>
            <a:spcBef>
              <a:spcPct val="0"/>
            </a:spcBef>
            <a:spcAft>
              <a:spcPct val="15000"/>
            </a:spcAft>
            <a:buChar char="•"/>
          </a:pPr>
          <a:r>
            <a:rPr lang="en-US" sz="1400" kern="1200" dirty="0">
              <a:latin typeface="+mj-lt"/>
              <a:cs typeface="Aldhabi" panose="01000000000000000000" pitchFamily="2" charset="-78"/>
            </a:rPr>
            <a:t>Making amends means drawing a line between past and present and in some way changing one's approach to how he or she behaves and acts so that one moves towards the positive, towards better living.</a:t>
          </a:r>
        </a:p>
      </dsp:txBody>
      <dsp:txXfrm>
        <a:off x="3469366" y="233804"/>
        <a:ext cx="3580489" cy="1772299"/>
      </dsp:txXfrm>
    </dsp:sp>
    <dsp:sp modelId="{73AF6607-5540-4F62-A729-CFC144E0BCAA}">
      <dsp:nvSpPr>
        <dsp:cNvPr id="0" name=""/>
        <dsp:cNvSpPr/>
      </dsp:nvSpPr>
      <dsp:spPr>
        <a:xfrm rot="5381186">
          <a:off x="7818910" y="1949394"/>
          <a:ext cx="2094363" cy="16426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DDFFB86-FEFA-4C2B-B2DA-1E11860BAFB2}">
      <dsp:nvSpPr>
        <dsp:cNvPr id="0" name=""/>
        <dsp:cNvSpPr/>
      </dsp:nvSpPr>
      <dsp:spPr>
        <a:xfrm>
          <a:off x="8048141" y="337078"/>
          <a:ext cx="2713910" cy="1845312"/>
        </a:xfrm>
        <a:prstGeom prst="roundRect">
          <a:avLst>
            <a:gd name="adj" fmla="val 10000"/>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latin typeface="+mj-lt"/>
              <a:cs typeface="Aldhabi" panose="01000000000000000000" pitchFamily="2" charset="-78"/>
            </a:rPr>
            <a:t>Step seven: Fostering reconnection</a:t>
          </a:r>
        </a:p>
        <a:p>
          <a:pPr marL="114300" lvl="1" indent="-114300" algn="l" defTabSz="622300">
            <a:lnSpc>
              <a:spcPct val="100000"/>
            </a:lnSpc>
            <a:spcBef>
              <a:spcPct val="0"/>
            </a:spcBef>
            <a:spcAft>
              <a:spcPct val="15000"/>
            </a:spcAft>
            <a:buChar char="•"/>
          </a:pPr>
          <a:r>
            <a:rPr lang="en-US" sz="1400" kern="1200" dirty="0">
              <a:latin typeface="+mj-lt"/>
              <a:cs typeface="Aldhabi" panose="01000000000000000000" pitchFamily="2" charset="-78"/>
            </a:rPr>
            <a:t>consistent with mindfulness approaches to trauma care; patients should be encouraged to engage in group activities and/or spiritual communities</a:t>
          </a:r>
        </a:p>
      </dsp:txBody>
      <dsp:txXfrm>
        <a:off x="8102188" y="391125"/>
        <a:ext cx="2605816" cy="1737218"/>
      </dsp:txXfrm>
    </dsp:sp>
    <dsp:sp modelId="{7A11C978-1FD8-47C7-B58E-542E508D7DC6}">
      <dsp:nvSpPr>
        <dsp:cNvPr id="0" name=""/>
        <dsp:cNvSpPr/>
      </dsp:nvSpPr>
      <dsp:spPr>
        <a:xfrm>
          <a:off x="7954841" y="2464502"/>
          <a:ext cx="2923434" cy="1797753"/>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100000"/>
            </a:lnSpc>
            <a:spcBef>
              <a:spcPct val="0"/>
            </a:spcBef>
            <a:spcAft>
              <a:spcPct val="35000"/>
            </a:spcAft>
            <a:buNone/>
          </a:pPr>
          <a:r>
            <a:rPr lang="en-US" sz="1400" b="1" kern="1200" dirty="0">
              <a:latin typeface="+mj-lt"/>
              <a:cs typeface="Aldhabi" panose="01000000000000000000" pitchFamily="2" charset="-78"/>
            </a:rPr>
            <a:t>Step eight: Planning for the long haul</a:t>
          </a:r>
        </a:p>
        <a:p>
          <a:pPr marL="114300" lvl="1" indent="-114300" algn="l" defTabSz="622300">
            <a:lnSpc>
              <a:spcPct val="100000"/>
            </a:lnSpc>
            <a:spcBef>
              <a:spcPct val="0"/>
            </a:spcBef>
            <a:spcAft>
              <a:spcPct val="15000"/>
            </a:spcAft>
            <a:buChar char="•"/>
          </a:pPr>
          <a:r>
            <a:rPr lang="en-US" sz="1400" kern="1200" dirty="0">
              <a:latin typeface="+mj-lt"/>
              <a:cs typeface="Aldhabi" panose="01000000000000000000" pitchFamily="2" charset="-78"/>
            </a:rPr>
            <a:t>what would patients like to see for themselves and the people they care about over the long haul, considering their values?</a:t>
          </a:r>
        </a:p>
      </dsp:txBody>
      <dsp:txXfrm>
        <a:off x="8007495" y="2517156"/>
        <a:ext cx="2818126" cy="169244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A1CE-43B3-7790-E1B3-FB25C9686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8B48E5-160E-B91B-61B4-1DA10E772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C4160A-515A-6E16-3C5B-F25CFAFD4744}"/>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5" name="Footer Placeholder 4">
            <a:extLst>
              <a:ext uri="{FF2B5EF4-FFF2-40B4-BE49-F238E27FC236}">
                <a16:creationId xmlns:a16="http://schemas.microsoft.com/office/drawing/2014/main" id="{D771CF32-DD77-9323-FEC9-1E0A66B0EA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3EC2D-C773-3D3F-8672-D059CC8ADD8D}"/>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141552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3EAC-7847-0C86-9B35-E3116456F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9F556F-29CE-ABAA-BFBC-98D3C580F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2A7B6-C06F-DEF8-151A-47B1E7DFA6F9}"/>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5" name="Footer Placeholder 4">
            <a:extLst>
              <a:ext uri="{FF2B5EF4-FFF2-40B4-BE49-F238E27FC236}">
                <a16:creationId xmlns:a16="http://schemas.microsoft.com/office/drawing/2014/main" id="{89E3C1D3-1FB0-489E-29F4-3D07FFABE1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86DB71-6C15-5F08-DE98-F8EB9B66E4FE}"/>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71559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E3B0F4-3B48-35B0-D94B-F52E309EE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28859-7048-B9D9-6109-745F9942F5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32EAD-67FA-851F-5B20-75477D832F01}"/>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5" name="Footer Placeholder 4">
            <a:extLst>
              <a:ext uri="{FF2B5EF4-FFF2-40B4-BE49-F238E27FC236}">
                <a16:creationId xmlns:a16="http://schemas.microsoft.com/office/drawing/2014/main" id="{4EEF6DF7-7C86-8AE5-EFD1-EAE4B7D248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2FA678-F873-C3A0-EC03-DE8BB6638005}"/>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228113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048C-A011-8E81-BC79-C4D78C6B0F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9AA4B3-2FFB-5064-44F9-E2B6118127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5CEFC-440E-EE6E-1B3F-BE00464A4E8E}"/>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5" name="Footer Placeholder 4">
            <a:extLst>
              <a:ext uri="{FF2B5EF4-FFF2-40B4-BE49-F238E27FC236}">
                <a16:creationId xmlns:a16="http://schemas.microsoft.com/office/drawing/2014/main" id="{8C09F9B9-5416-7D90-ACF3-7FDB20C7FA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C0E4AC-EFBA-D6C3-2EBE-5276BD7615B7}"/>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86090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550B-3B13-A6D2-60AD-7E01802388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5C03CD-F103-6A67-3D1D-6B8425EF77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B9938-62F4-3650-BDC5-8D8CC316E0E1}"/>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5" name="Footer Placeholder 4">
            <a:extLst>
              <a:ext uri="{FF2B5EF4-FFF2-40B4-BE49-F238E27FC236}">
                <a16:creationId xmlns:a16="http://schemas.microsoft.com/office/drawing/2014/main" id="{8353043F-2604-4B13-1EA5-6BB7E110BD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E70B4-85B3-D578-682C-747AEFF3FB2F}"/>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380829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90C9-B833-299A-4BF4-E44AFDAEE3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0BBA0B-7BA8-B69C-F248-C2D1479334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314C61-A6B8-2C63-EC33-B2BD1DE2A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915CD7-736D-CD1E-8080-05145E566D30}"/>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6" name="Footer Placeholder 5">
            <a:extLst>
              <a:ext uri="{FF2B5EF4-FFF2-40B4-BE49-F238E27FC236}">
                <a16:creationId xmlns:a16="http://schemas.microsoft.com/office/drawing/2014/main" id="{395EBE86-D17F-C9C4-A8BF-3F55856D2B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8E6FC-5BA2-81FA-217E-C952F888646C}"/>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315992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F290-BBB9-771D-0239-AE5CB00B51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B5ED69-B6A2-81FA-1DA8-F85803BA1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73E0F4-6587-E95E-C9D8-D743061FBD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9137A-A828-EEFA-BBCA-C5E621D78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100C4-B04A-EC58-8D0D-08FC1F4F7C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9097F7-1B65-A6BC-803E-B533ED7A370B}"/>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8" name="Footer Placeholder 7">
            <a:extLst>
              <a:ext uri="{FF2B5EF4-FFF2-40B4-BE49-F238E27FC236}">
                <a16:creationId xmlns:a16="http://schemas.microsoft.com/office/drawing/2014/main" id="{93174C14-229F-4956-8FCC-476A2DADC4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3201FB7-22DB-5643-DD1B-41EA82DB30BE}"/>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424437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F5AD-A494-63E3-A48B-E76BE92AE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53DE94-E09F-0385-E7E9-0F1E737BBEDE}"/>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4" name="Footer Placeholder 3">
            <a:extLst>
              <a:ext uri="{FF2B5EF4-FFF2-40B4-BE49-F238E27FC236}">
                <a16:creationId xmlns:a16="http://schemas.microsoft.com/office/drawing/2014/main" id="{51E44144-8D2D-25DC-56C6-B541C9DEC1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2307DE-2466-EEA3-F62E-BB5C671C1B20}"/>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98392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B398B-3BDE-A5F1-DC66-A1E8E24A5739}"/>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3" name="Footer Placeholder 2">
            <a:extLst>
              <a:ext uri="{FF2B5EF4-FFF2-40B4-BE49-F238E27FC236}">
                <a16:creationId xmlns:a16="http://schemas.microsoft.com/office/drawing/2014/main" id="{ACC6C84F-9FAA-7D8E-1DC8-154C5C0BBF0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3404C9-E388-4F24-7DE8-6FE75F7E1B61}"/>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364881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4328-88FC-DAED-BCA4-283897F9B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68C854-5765-7446-FC36-FD1823173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E2B65-B665-EB7D-AAFE-F805C6B5E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0929E-1528-F126-C0E7-3819C2C27180}"/>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6" name="Footer Placeholder 5">
            <a:extLst>
              <a:ext uri="{FF2B5EF4-FFF2-40B4-BE49-F238E27FC236}">
                <a16:creationId xmlns:a16="http://schemas.microsoft.com/office/drawing/2014/main" id="{7C541108-838B-E49C-5C65-B2B6F7E78D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BB05CF-DF85-9995-39BE-CE1515315313}"/>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146005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8FCF-2270-D92F-3CD3-75D1C3CDB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D68E7-9FD2-AF08-329A-EBD372DCF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90ACF48-1AB5-79E9-5D87-F2BCE75CB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298A0-7E89-1B4D-0EA2-C74F79A274B6}"/>
              </a:ext>
            </a:extLst>
          </p:cNvPr>
          <p:cNvSpPr>
            <a:spLocks noGrp="1"/>
          </p:cNvSpPr>
          <p:nvPr>
            <p:ph type="dt" sz="half" idx="10"/>
          </p:nvPr>
        </p:nvSpPr>
        <p:spPr/>
        <p:txBody>
          <a:bodyPr/>
          <a:lstStyle/>
          <a:p>
            <a:fld id="{4CE116F2-FAE1-43E9-9472-649EDDF5E43B}" type="datetimeFigureOut">
              <a:rPr lang="en-US" smtClean="0"/>
              <a:t>5/18/2023</a:t>
            </a:fld>
            <a:endParaRPr lang="en-US" dirty="0"/>
          </a:p>
        </p:txBody>
      </p:sp>
      <p:sp>
        <p:nvSpPr>
          <p:cNvPr id="6" name="Footer Placeholder 5">
            <a:extLst>
              <a:ext uri="{FF2B5EF4-FFF2-40B4-BE49-F238E27FC236}">
                <a16:creationId xmlns:a16="http://schemas.microsoft.com/office/drawing/2014/main" id="{79A665D9-95E3-8787-35CF-9411408044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DD4B4F-F6B5-4555-B77B-0E0F843E68CA}"/>
              </a:ext>
            </a:extLst>
          </p:cNvPr>
          <p:cNvSpPr>
            <a:spLocks noGrp="1"/>
          </p:cNvSpPr>
          <p:nvPr>
            <p:ph type="sldNum" sz="quarter" idx="12"/>
          </p:nvPr>
        </p:nvSpPr>
        <p:spPr/>
        <p:txBody>
          <a:bodyPr/>
          <a:lstStyle/>
          <a:p>
            <a:fld id="{4F540A6B-7911-425A-88DF-704E61069B46}" type="slidenum">
              <a:rPr lang="en-US" smtClean="0"/>
              <a:t>‹#›</a:t>
            </a:fld>
            <a:endParaRPr lang="en-US" dirty="0"/>
          </a:p>
        </p:txBody>
      </p:sp>
    </p:spTree>
    <p:extLst>
      <p:ext uri="{BB962C8B-B14F-4D97-AF65-F5344CB8AC3E}">
        <p14:creationId xmlns:p14="http://schemas.microsoft.com/office/powerpoint/2010/main" val="242674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796AE-8B31-9738-FC06-0D4ADD911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8C7D7B-41AC-BE42-7D8F-D6A597752D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13FE1-91C6-DD5B-BFD3-E8356B25E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116F2-FAE1-43E9-9472-649EDDF5E43B}" type="datetimeFigureOut">
              <a:rPr lang="en-US" smtClean="0"/>
              <a:t>5/18/2023</a:t>
            </a:fld>
            <a:endParaRPr lang="en-US" dirty="0"/>
          </a:p>
        </p:txBody>
      </p:sp>
      <p:sp>
        <p:nvSpPr>
          <p:cNvPr id="5" name="Footer Placeholder 4">
            <a:extLst>
              <a:ext uri="{FF2B5EF4-FFF2-40B4-BE49-F238E27FC236}">
                <a16:creationId xmlns:a16="http://schemas.microsoft.com/office/drawing/2014/main" id="{9E6D7259-DD8C-8FC2-B6DC-4B6E3C68E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9713D9C-6C12-14FC-FA38-7943E48B0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40A6B-7911-425A-88DF-704E61069B46}" type="slidenum">
              <a:rPr lang="en-US" smtClean="0"/>
              <a:t>‹#›</a:t>
            </a:fld>
            <a:endParaRPr lang="en-US" dirty="0"/>
          </a:p>
        </p:txBody>
      </p:sp>
    </p:spTree>
    <p:extLst>
      <p:ext uri="{BB962C8B-B14F-4D97-AF65-F5344CB8AC3E}">
        <p14:creationId xmlns:p14="http://schemas.microsoft.com/office/powerpoint/2010/main" val="240552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7/s11920-020-01207-7" TargetMode="External"/><Relationship Id="rId2" Type="http://schemas.openxmlformats.org/officeDocument/2006/relationships/hyperlink" Target="https://ucdenver.instructure.com/courses/511345/files/18384784?wrap=1" TargetMode="External"/><Relationship Id="rId1" Type="http://schemas.openxmlformats.org/officeDocument/2006/relationships/slideLayout" Target="../slideLayouts/slideLayout7.xml"/><Relationship Id="rId4" Type="http://schemas.openxmlformats.org/officeDocument/2006/relationships/hyperlink" Target="https://doi.org/10.5402/2012/79834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mc/articles/PMC6519516/#B7" TargetMode="External"/><Relationship Id="rId2" Type="http://schemas.openxmlformats.org/officeDocument/2006/relationships/hyperlink" Target="https://www.ncbi.nlm.nih.gov/pmc/articles/PMC6519516/#B9"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pubmed.ncbi.nlm.nih.gov/23756071" TargetMode="External"/><Relationship Id="rId4" Type="http://schemas.openxmlformats.org/officeDocument/2006/relationships/hyperlink" Target="https://pubmed.ncbi.nlm.nih.gov/24022873"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sycnet.apa.org/doi/10.1037/0000204-001" TargetMode="External"/><Relationship Id="rId2" Type="http://schemas.openxmlformats.org/officeDocument/2006/relationships/hyperlink" Target="https://doi.org/10.1016/j.psychres.2016.11.031"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up of hands shaking&#10;&#10;Description automatically generated with low confidence">
            <a:extLst>
              <a:ext uri="{FF2B5EF4-FFF2-40B4-BE49-F238E27FC236}">
                <a16:creationId xmlns:a16="http://schemas.microsoft.com/office/drawing/2014/main" id="{FFCB8E96-5CD5-78D4-EE71-48205E7080D0}"/>
              </a:ext>
            </a:extLst>
          </p:cNvPr>
          <p:cNvPicPr>
            <a:picLocks noChangeAspect="1"/>
          </p:cNvPicPr>
          <p:nvPr/>
        </p:nvPicPr>
        <p:blipFill rotWithShape="1">
          <a:blip r:embed="rId2">
            <a:alphaModFix amt="50000"/>
          </a:blip>
          <a:srcRect r="8890" b="1"/>
          <a:stretch/>
        </p:blipFill>
        <p:spPr>
          <a:xfrm>
            <a:off x="20" y="1"/>
            <a:ext cx="12191980" cy="6857999"/>
          </a:xfrm>
          <a:prstGeom prst="rect">
            <a:avLst/>
          </a:prstGeom>
        </p:spPr>
      </p:pic>
      <p:sp>
        <p:nvSpPr>
          <p:cNvPr id="2" name="Title 1">
            <a:extLst>
              <a:ext uri="{FF2B5EF4-FFF2-40B4-BE49-F238E27FC236}">
                <a16:creationId xmlns:a16="http://schemas.microsoft.com/office/drawing/2014/main" id="{F73539C6-4916-AA3A-BDF0-B9F5B9EB3EF5}"/>
              </a:ext>
            </a:extLst>
          </p:cNvPr>
          <p:cNvSpPr>
            <a:spLocks noGrp="1"/>
          </p:cNvSpPr>
          <p:nvPr>
            <p:ph type="ctrTitle"/>
          </p:nvPr>
        </p:nvSpPr>
        <p:spPr>
          <a:xfrm>
            <a:off x="271462" y="3790950"/>
            <a:ext cx="11649075" cy="1635840"/>
          </a:xfrm>
        </p:spPr>
        <p:txBody>
          <a:bodyPr>
            <a:normAutofit fontScale="90000"/>
          </a:bodyPr>
          <a:lstStyle/>
          <a:p>
            <a:r>
              <a:rPr lang="en-US" sz="6600" b="1" dirty="0">
                <a:solidFill>
                  <a:srgbClr val="FFFFFF"/>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Supporting Veterans and Military Families:</a:t>
            </a:r>
            <a:br>
              <a:rPr lang="en-US" sz="6600" b="1" dirty="0">
                <a:solidFill>
                  <a:srgbClr val="FFFFFF"/>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br>
            <a:r>
              <a:rPr lang="en-US" sz="5400" i="1" dirty="0">
                <a:solidFill>
                  <a:srgbClr val="FFFFFF"/>
                </a:solidFill>
                <a:latin typeface="Aldhabi" panose="01000000000000000000" pitchFamily="2" charset="-78"/>
                <a:cs typeface="Aldhabi" panose="01000000000000000000" pitchFamily="2" charset="-78"/>
              </a:rPr>
              <a:t>M</a:t>
            </a:r>
            <a:r>
              <a:rPr lang="en-US" sz="5400" i="1" dirty="0">
                <a:solidFill>
                  <a:srgbClr val="FFFFFF"/>
                </a:solidFill>
                <a:effectLst/>
                <a:latin typeface="Aldhabi" panose="01000000000000000000" pitchFamily="2" charset="-78"/>
                <a:cs typeface="Aldhabi" panose="01000000000000000000" pitchFamily="2" charset="-78"/>
              </a:rPr>
              <a:t>oral injuries of war</a:t>
            </a:r>
            <a:endParaRPr lang="en-US" i="1" dirty="0">
              <a:solidFill>
                <a:srgbClr val="FFFFFF"/>
              </a:solidFill>
              <a:latin typeface="Aldhabi" panose="01000000000000000000" pitchFamily="2" charset="-78"/>
              <a:cs typeface="Aldhabi" panose="01000000000000000000" pitchFamily="2" charset="-78"/>
            </a:endParaRPr>
          </a:p>
        </p:txBody>
      </p:sp>
      <p:sp>
        <p:nvSpPr>
          <p:cNvPr id="3" name="Subtitle 2">
            <a:extLst>
              <a:ext uri="{FF2B5EF4-FFF2-40B4-BE49-F238E27FC236}">
                <a16:creationId xmlns:a16="http://schemas.microsoft.com/office/drawing/2014/main" id="{822EF153-D7D5-DFFC-8966-E45B0BBBFCDD}"/>
              </a:ext>
            </a:extLst>
          </p:cNvPr>
          <p:cNvSpPr>
            <a:spLocks noGrp="1"/>
          </p:cNvSpPr>
          <p:nvPr>
            <p:ph type="subTitle" idx="1"/>
          </p:nvPr>
        </p:nvSpPr>
        <p:spPr>
          <a:xfrm>
            <a:off x="1509712" y="5493465"/>
            <a:ext cx="9144000" cy="1098395"/>
          </a:xfrm>
        </p:spPr>
        <p:txBody>
          <a:bodyPr>
            <a:normAutofit fontScale="62500" lnSpcReduction="20000"/>
          </a:bodyPr>
          <a:lstStyle/>
          <a:p>
            <a:pPr>
              <a:spcAft>
                <a:spcPts val="600"/>
              </a:spcAft>
            </a:pPr>
            <a:r>
              <a:rPr lang="en-US" dirty="0"/>
              <a:t>Chenal-Christine N. Roberts</a:t>
            </a:r>
            <a:br>
              <a:rPr lang="en-US" dirty="0"/>
            </a:br>
            <a:r>
              <a:rPr lang="en-US" dirty="0"/>
              <a:t>University of Colorado, College of Nursing </a:t>
            </a:r>
            <a:br>
              <a:rPr lang="en-US" dirty="0"/>
            </a:br>
            <a:r>
              <a:rPr lang="en-US" dirty="0"/>
              <a:t>NURS 6017 (I01) – On the Home Front: Supporting Veteran and Military Families</a:t>
            </a:r>
            <a:br>
              <a:rPr lang="en-US" dirty="0"/>
            </a:br>
            <a:r>
              <a:rPr lang="en-US" dirty="0"/>
              <a:t>Dr. Mona Pearl Treyball</a:t>
            </a:r>
            <a:br>
              <a:rPr lang="en-US" dirty="0"/>
            </a:br>
            <a:r>
              <a:rPr lang="en-US" dirty="0"/>
              <a:t>Final - May 2023</a:t>
            </a:r>
            <a:br>
              <a:rPr lang="en-US" dirty="0"/>
            </a:br>
            <a:endParaRPr lang="en-US" dirty="0"/>
          </a:p>
        </p:txBody>
      </p:sp>
    </p:spTree>
    <p:extLst>
      <p:ext uri="{BB962C8B-B14F-4D97-AF65-F5344CB8AC3E}">
        <p14:creationId xmlns:p14="http://schemas.microsoft.com/office/powerpoint/2010/main" val="2415073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D8CE3-DDB4-971C-358B-CEA532501404}"/>
              </a:ext>
            </a:extLst>
          </p:cNvPr>
          <p:cNvSpPr txBox="1"/>
          <p:nvPr/>
        </p:nvSpPr>
        <p:spPr>
          <a:xfrm>
            <a:off x="371475" y="1859339"/>
            <a:ext cx="11601450" cy="4154984"/>
          </a:xfrm>
          <a:prstGeom prst="rect">
            <a:avLst/>
          </a:prstGeom>
          <a:noFill/>
        </p:spPr>
        <p:txBody>
          <a:bodyPr wrap="square">
            <a:spAutoFit/>
          </a:bodyPr>
          <a:lstStyle/>
          <a:p>
            <a:r>
              <a:rPr lang="en-US" sz="2400" b="0" i="0" dirty="0" err="1">
                <a:solidFill>
                  <a:srgbClr val="2D3B45"/>
                </a:solidFill>
                <a:effectLst/>
                <a:latin typeface="Aldhabi" panose="01000000000000000000" pitchFamily="2" charset="-78"/>
                <a:cs typeface="Aldhabi" panose="01000000000000000000" pitchFamily="2" charset="-78"/>
              </a:rPr>
              <a:t>Ormeno</a:t>
            </a:r>
            <a:r>
              <a:rPr lang="en-US" sz="2400" b="0" i="0" dirty="0">
                <a:solidFill>
                  <a:srgbClr val="2D3B45"/>
                </a:solidFill>
                <a:effectLst/>
                <a:latin typeface="Aldhabi" panose="01000000000000000000" pitchFamily="2" charset="-78"/>
                <a:cs typeface="Aldhabi" panose="01000000000000000000" pitchFamily="2" charset="-78"/>
              </a:rPr>
              <a:t>, M. D., </a:t>
            </a:r>
            <a:r>
              <a:rPr lang="en-US" sz="2400" b="0" i="0" dirty="0" err="1">
                <a:solidFill>
                  <a:srgbClr val="2D3B45"/>
                </a:solidFill>
                <a:effectLst/>
                <a:latin typeface="Aldhabi" panose="01000000000000000000" pitchFamily="2" charset="-78"/>
                <a:cs typeface="Aldhabi" panose="01000000000000000000" pitchFamily="2" charset="-78"/>
              </a:rPr>
              <a:t>Roh</a:t>
            </a:r>
            <a:r>
              <a:rPr lang="en-US" sz="2400" b="0" i="0" dirty="0">
                <a:solidFill>
                  <a:srgbClr val="2D3B45"/>
                </a:solidFill>
                <a:effectLst/>
                <a:latin typeface="Aldhabi" panose="01000000000000000000" pitchFamily="2" charset="-78"/>
                <a:cs typeface="Aldhabi" panose="01000000000000000000" pitchFamily="2" charset="-78"/>
              </a:rPr>
              <a:t>, Y., Heller, M., Shields, E., Flores-Carrera, A., </a:t>
            </a:r>
            <a:r>
              <a:rPr lang="en-US" sz="2400" b="0" i="0" dirty="0" err="1">
                <a:solidFill>
                  <a:srgbClr val="2D3B45"/>
                </a:solidFill>
                <a:effectLst/>
                <a:latin typeface="Aldhabi" panose="01000000000000000000" pitchFamily="2" charset="-78"/>
                <a:cs typeface="Aldhabi" panose="01000000000000000000" pitchFamily="2" charset="-78"/>
              </a:rPr>
              <a:t>Greve</a:t>
            </a:r>
            <a:r>
              <a:rPr lang="en-US" sz="2400" b="0" i="0" dirty="0">
                <a:solidFill>
                  <a:srgbClr val="2D3B45"/>
                </a:solidFill>
                <a:effectLst/>
                <a:latin typeface="Aldhabi" panose="01000000000000000000" pitchFamily="2" charset="-78"/>
                <a:cs typeface="Aldhabi" panose="01000000000000000000" pitchFamily="2" charset="-78"/>
              </a:rPr>
              <a:t>, M., Hagan, J., </a:t>
            </a:r>
            <a:r>
              <a:rPr lang="en-US" sz="2400" b="0" i="0" dirty="0" err="1">
                <a:solidFill>
                  <a:srgbClr val="2D3B45"/>
                </a:solidFill>
                <a:effectLst/>
                <a:latin typeface="Aldhabi" panose="01000000000000000000" pitchFamily="2" charset="-78"/>
                <a:cs typeface="Aldhabi" panose="01000000000000000000" pitchFamily="2" charset="-78"/>
              </a:rPr>
              <a:t>Kostrubala</a:t>
            </a:r>
            <a:r>
              <a:rPr lang="en-US" sz="2400" b="0" i="0" dirty="0">
                <a:solidFill>
                  <a:srgbClr val="2D3B45"/>
                </a:solidFill>
                <a:effectLst/>
                <a:latin typeface="Aldhabi" panose="01000000000000000000" pitchFamily="2" charset="-78"/>
                <a:cs typeface="Aldhabi" panose="01000000000000000000" pitchFamily="2" charset="-78"/>
              </a:rPr>
              <a:t>, A., &amp; </a:t>
            </a:r>
            <a:r>
              <a:rPr lang="en-US" sz="2400" b="0" i="0" dirty="0" err="1">
                <a:solidFill>
                  <a:srgbClr val="2D3B45"/>
                </a:solidFill>
                <a:effectLst/>
                <a:latin typeface="Aldhabi" panose="01000000000000000000" pitchFamily="2" charset="-78"/>
                <a:cs typeface="Aldhabi" panose="01000000000000000000" pitchFamily="2" charset="-78"/>
              </a:rPr>
              <a:t>Onasanya</a:t>
            </a:r>
            <a:r>
              <a:rPr lang="en-US" sz="2400" b="0" i="0" dirty="0">
                <a:solidFill>
                  <a:srgbClr val="2D3B45"/>
                </a:solidFill>
                <a:effectLst/>
                <a:latin typeface="Aldhabi" panose="01000000000000000000" pitchFamily="2" charset="-78"/>
                <a:cs typeface="Aldhabi" panose="01000000000000000000" pitchFamily="2" charset="-78"/>
              </a:rPr>
              <a:t>, N. (2020). </a:t>
            </a:r>
            <a:r>
              <a:rPr lang="en-US" sz="2400" b="0" i="0" u="sng" dirty="0">
                <a:solidFill>
                  <a:srgbClr val="2D3B45"/>
                </a:solidFill>
                <a:effectLst/>
                <a:latin typeface="Aldhabi" panose="01000000000000000000" pitchFamily="2" charset="-78"/>
                <a:cs typeface="Aldhabi" panose="01000000000000000000" pitchFamily="2" charset="-78"/>
                <a:hlinkClick r:id="rId2" tooltip="Ormeno2020_Article_SpecialConcernsInMilitaryFamil.pdf"/>
              </a:rPr>
              <a:t>Special </a:t>
            </a:r>
            <a:r>
              <a:rPr lang="en-US" sz="2400" b="0" i="0" dirty="0">
                <a:solidFill>
                  <a:srgbClr val="2D3B45"/>
                </a:solidFill>
                <a:effectLst/>
                <a:latin typeface="Aldhabi" panose="01000000000000000000" pitchFamily="2" charset="-78"/>
                <a:cs typeface="Aldhabi" panose="01000000000000000000" pitchFamily="2" charset="-78"/>
              </a:rPr>
              <a:t>	</a:t>
            </a:r>
            <a:r>
              <a:rPr lang="en-US" sz="2400" b="0" i="0" u="sng" dirty="0">
                <a:solidFill>
                  <a:srgbClr val="2D3B45"/>
                </a:solidFill>
                <a:effectLst/>
                <a:latin typeface="Aldhabi" panose="01000000000000000000" pitchFamily="2" charset="-78"/>
                <a:cs typeface="Aldhabi" panose="01000000000000000000" pitchFamily="2" charset="-78"/>
                <a:hlinkClick r:id="rId2" tooltip="Ormeno2020_Article_SpecialConcernsInMilitaryFamil.pdf"/>
              </a:rPr>
              <a:t>Concerns in Military Families. </a:t>
            </a:r>
            <a:r>
              <a:rPr lang="en-US" sz="2400" dirty="0">
                <a:solidFill>
                  <a:srgbClr val="2D3B45"/>
                </a:solidFill>
                <a:latin typeface="Aldhabi" panose="01000000000000000000" pitchFamily="2" charset="-78"/>
                <a:cs typeface="Aldhabi" panose="01000000000000000000" pitchFamily="2" charset="-78"/>
              </a:rPr>
              <a:t> </a:t>
            </a:r>
            <a:r>
              <a:rPr lang="en-US" sz="2400" b="0" i="1" dirty="0">
                <a:solidFill>
                  <a:srgbClr val="2D3B45"/>
                </a:solidFill>
                <a:effectLst/>
                <a:latin typeface="Aldhabi" panose="01000000000000000000" pitchFamily="2" charset="-78"/>
                <a:cs typeface="Aldhabi" panose="01000000000000000000" pitchFamily="2" charset="-78"/>
              </a:rPr>
              <a:t>Current psychiatry reports</a:t>
            </a:r>
            <a:r>
              <a:rPr lang="en-US" sz="2400" b="0" i="0" dirty="0">
                <a:solidFill>
                  <a:srgbClr val="2D3B45"/>
                </a:solidFill>
                <a:effectLst/>
                <a:latin typeface="Aldhabi" panose="01000000000000000000" pitchFamily="2" charset="-78"/>
                <a:cs typeface="Aldhabi" panose="01000000000000000000" pitchFamily="2" charset="-78"/>
              </a:rPr>
              <a:t>, </a:t>
            </a:r>
            <a:r>
              <a:rPr lang="en-US" sz="2400" b="0" i="1" dirty="0">
                <a:solidFill>
                  <a:srgbClr val="2D3B45"/>
                </a:solidFill>
                <a:effectLst/>
                <a:latin typeface="Aldhabi" panose="01000000000000000000" pitchFamily="2" charset="-78"/>
                <a:cs typeface="Aldhabi" panose="01000000000000000000" pitchFamily="2" charset="-78"/>
              </a:rPr>
              <a:t>22</a:t>
            </a:r>
            <a:r>
              <a:rPr lang="en-US" sz="2400" b="0" i="0" dirty="0">
                <a:solidFill>
                  <a:srgbClr val="2D3B45"/>
                </a:solidFill>
                <a:effectLst/>
                <a:latin typeface="Aldhabi" panose="01000000000000000000" pitchFamily="2" charset="-78"/>
                <a:cs typeface="Aldhabi" panose="01000000000000000000" pitchFamily="2" charset="-78"/>
              </a:rPr>
              <a:t>(12), 82. </a:t>
            </a:r>
            <a:r>
              <a:rPr lang="en-US" sz="2400" b="0" i="0" dirty="0">
                <a:solidFill>
                  <a:srgbClr val="2D3B45"/>
                </a:solidFill>
                <a:effectLst/>
                <a:latin typeface="Aldhabi" panose="01000000000000000000" pitchFamily="2" charset="-78"/>
                <a:cs typeface="Aldhabi" panose="01000000000000000000" pitchFamily="2" charset="-78"/>
                <a:hlinkClick r:id="rId3"/>
              </a:rPr>
              <a:t>https://doi.org/10.1007/s11920-020-01207-7</a:t>
            </a:r>
            <a:endParaRPr lang="en-US" sz="2400" b="0" i="0" dirty="0">
              <a:solidFill>
                <a:srgbClr val="2D3B45"/>
              </a:solidFill>
              <a:effectLst/>
              <a:latin typeface="Aldhabi" panose="01000000000000000000" pitchFamily="2" charset="-78"/>
              <a:cs typeface="Aldhabi" panose="01000000000000000000" pitchFamily="2" charset="-78"/>
            </a:endParaRPr>
          </a:p>
          <a:p>
            <a:r>
              <a:rPr lang="en-US" sz="2400" b="0" i="0" dirty="0">
                <a:solidFill>
                  <a:srgbClr val="212121"/>
                </a:solidFill>
                <a:effectLst/>
                <a:latin typeface="Aldhabi" panose="01000000000000000000" pitchFamily="2" charset="-78"/>
                <a:cs typeface="Aldhabi" panose="01000000000000000000" pitchFamily="2" charset="-78"/>
              </a:rPr>
              <a:t>Phelps, A. J., Adler, A. B., Belanger, S. A. H., Bennett, C., Cramm, H., Dell, L., Fikretoglu, D., Forbes, D., Heber, A., Hosseiny, F., Morganstein, J. 	C., Murphy, D., Nazarov, A., Pedlar, D., Richardson, J. D., Sadler, N., Williamson, V., Greenberg, N., Jetly, R., &amp; Members of the Five 	Eyes Mental Health Research and Innovation Collaborative (2022). Addressing moral injury in the military. </a:t>
            </a:r>
            <a:r>
              <a:rPr lang="en-US" sz="2400" b="0" i="1" dirty="0">
                <a:solidFill>
                  <a:srgbClr val="212121"/>
                </a:solidFill>
                <a:effectLst/>
                <a:latin typeface="Aldhabi" panose="01000000000000000000" pitchFamily="2" charset="-78"/>
                <a:cs typeface="Aldhabi" panose="01000000000000000000" pitchFamily="2" charset="-78"/>
              </a:rPr>
              <a:t>BMJ military health</a:t>
            </a:r>
            <a:r>
              <a:rPr lang="en-US" sz="2400" b="0" i="0" dirty="0">
                <a:solidFill>
                  <a:srgbClr val="212121"/>
                </a:solidFill>
                <a:effectLst/>
                <a:latin typeface="Aldhabi" panose="01000000000000000000" pitchFamily="2" charset="-78"/>
                <a:cs typeface="Aldhabi" panose="01000000000000000000" pitchFamily="2" charset="-78"/>
              </a:rPr>
              <a:t>, 	e002128. Advance online publication. https://doi.org/10.1136/bmjmilitary-2022-002128</a:t>
            </a:r>
            <a:endParaRPr lang="en-US" sz="2400" b="0" i="0" dirty="0">
              <a:solidFill>
                <a:srgbClr val="000000"/>
              </a:solidFill>
              <a:effectLst/>
              <a:latin typeface="Aldhabi" panose="01000000000000000000" pitchFamily="2" charset="-78"/>
              <a:cs typeface="Aldhabi" panose="01000000000000000000" pitchFamily="2" charset="-78"/>
            </a:endParaRPr>
          </a:p>
          <a:p>
            <a:r>
              <a:rPr lang="en-US" sz="2400" b="0" i="0" dirty="0">
                <a:solidFill>
                  <a:srgbClr val="000000"/>
                </a:solidFill>
                <a:effectLst/>
                <a:latin typeface="Aldhabi" panose="01000000000000000000" pitchFamily="2" charset="-78"/>
                <a:cs typeface="Aldhabi" panose="01000000000000000000" pitchFamily="2" charset="-78"/>
              </a:rPr>
              <a:t>Suzanne Marnocha, "Military Wives' Transition and Coping: Deployment and the Return Home", </a:t>
            </a:r>
            <a:r>
              <a:rPr lang="en-US" sz="2400" b="0" i="1" dirty="0">
                <a:solidFill>
                  <a:srgbClr val="000000"/>
                </a:solidFill>
                <a:effectLst/>
                <a:latin typeface="Aldhabi" panose="01000000000000000000" pitchFamily="2" charset="-78"/>
                <a:cs typeface="Aldhabi" panose="01000000000000000000" pitchFamily="2" charset="-78"/>
              </a:rPr>
              <a:t>International Scholarly Research Notices</a:t>
            </a:r>
            <a:r>
              <a:rPr lang="en-US" sz="2400" b="0" i="0" dirty="0">
                <a:solidFill>
                  <a:srgbClr val="000000"/>
                </a:solidFill>
                <a:effectLst/>
                <a:latin typeface="Aldhabi" panose="01000000000000000000" pitchFamily="2" charset="-78"/>
                <a:cs typeface="Aldhabi" panose="01000000000000000000" pitchFamily="2" charset="-78"/>
              </a:rPr>
              <a:t>, vol. 	2012, Article ID 798342, 8 pages, 2012. </a:t>
            </a:r>
            <a:r>
              <a:rPr lang="en-US" sz="2400" b="0" i="0" dirty="0">
                <a:solidFill>
                  <a:srgbClr val="000000"/>
                </a:solidFill>
                <a:effectLst/>
                <a:latin typeface="Aldhabi" panose="01000000000000000000" pitchFamily="2" charset="-78"/>
                <a:cs typeface="Aldhabi" panose="01000000000000000000" pitchFamily="2" charset="-78"/>
                <a:hlinkClick r:id="rId4"/>
              </a:rPr>
              <a:t>https://doi.org/10.5402/2012/798342</a:t>
            </a:r>
            <a:endParaRPr lang="en-US" sz="2400" b="0" i="0" dirty="0">
              <a:solidFill>
                <a:srgbClr val="000000"/>
              </a:solidFill>
              <a:effectLst/>
              <a:latin typeface="Aldhabi" panose="01000000000000000000" pitchFamily="2" charset="-78"/>
              <a:cs typeface="Aldhabi" panose="01000000000000000000" pitchFamily="2" charset="-78"/>
            </a:endParaRPr>
          </a:p>
          <a:p>
            <a:r>
              <a:rPr lang="en-US" sz="2400" b="0" i="0" dirty="0">
                <a:solidFill>
                  <a:srgbClr val="212121"/>
                </a:solidFill>
                <a:effectLst/>
                <a:latin typeface="Aldhabi" panose="01000000000000000000" pitchFamily="2" charset="-78"/>
                <a:cs typeface="Aldhabi" panose="01000000000000000000" pitchFamily="2" charset="-78"/>
              </a:rPr>
              <a:t>Zamir, O., Gewirtz, A. H., Cheng, C. H., Zhang, N., &amp; Lavee, Y. (2020). Psychological distress and communication quality in military couples 	after deployment to war. </a:t>
            </a:r>
            <a:r>
              <a:rPr lang="en-US" sz="2400" b="0" i="1" dirty="0">
                <a:solidFill>
                  <a:srgbClr val="212121"/>
                </a:solidFill>
                <a:effectLst/>
                <a:latin typeface="Aldhabi" panose="01000000000000000000" pitchFamily="2" charset="-78"/>
                <a:cs typeface="Aldhabi" panose="01000000000000000000" pitchFamily="2" charset="-78"/>
              </a:rPr>
              <a:t>Journal of family psychology : JFP : journal of the Division of Family Psychology of the American 	Psychological Association (Division 43)</a:t>
            </a:r>
            <a:r>
              <a:rPr lang="en-US" sz="2400" b="0" i="0" dirty="0">
                <a:solidFill>
                  <a:srgbClr val="212121"/>
                </a:solidFill>
                <a:effectLst/>
                <a:latin typeface="Aldhabi" panose="01000000000000000000" pitchFamily="2" charset="-78"/>
                <a:cs typeface="Aldhabi" panose="01000000000000000000" pitchFamily="2" charset="-78"/>
              </a:rPr>
              <a:t>, </a:t>
            </a:r>
            <a:r>
              <a:rPr lang="en-US" sz="2400" b="0" i="1" dirty="0">
                <a:solidFill>
                  <a:srgbClr val="212121"/>
                </a:solidFill>
                <a:effectLst/>
                <a:latin typeface="Aldhabi" panose="01000000000000000000" pitchFamily="2" charset="-78"/>
                <a:cs typeface="Aldhabi" panose="01000000000000000000" pitchFamily="2" charset="-78"/>
              </a:rPr>
              <a:t>34</a:t>
            </a:r>
            <a:r>
              <a:rPr lang="en-US" sz="2400" b="0" i="0" dirty="0">
                <a:solidFill>
                  <a:srgbClr val="212121"/>
                </a:solidFill>
                <a:effectLst/>
                <a:latin typeface="Aldhabi" panose="01000000000000000000" pitchFamily="2" charset="-78"/>
                <a:cs typeface="Aldhabi" panose="01000000000000000000" pitchFamily="2" charset="-78"/>
              </a:rPr>
              <a:t>(4), 383–391.</a:t>
            </a:r>
            <a:endParaRPr lang="en-US" sz="2400" dirty="0">
              <a:latin typeface="Aldhabi" panose="01000000000000000000" pitchFamily="2" charset="-78"/>
              <a:cs typeface="Aldhabi" panose="01000000000000000000" pitchFamily="2" charset="-78"/>
            </a:endParaRPr>
          </a:p>
        </p:txBody>
      </p:sp>
      <p:sp>
        <p:nvSpPr>
          <p:cNvPr id="4" name="Title 1">
            <a:extLst>
              <a:ext uri="{FF2B5EF4-FFF2-40B4-BE49-F238E27FC236}">
                <a16:creationId xmlns:a16="http://schemas.microsoft.com/office/drawing/2014/main" id="{F91552F1-B117-2756-9494-4E54FD452407}"/>
              </a:ext>
            </a:extLst>
          </p:cNvPr>
          <p:cNvSpPr txBox="1">
            <a:spLocks/>
          </p:cNvSpPr>
          <p:nvPr/>
        </p:nvSpPr>
        <p:spPr>
          <a:xfrm>
            <a:off x="742949" y="581025"/>
            <a:ext cx="10515600" cy="8905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ldhabi" panose="01000000000000000000" pitchFamily="2" charset="-78"/>
                <a:cs typeface="Aldhabi" panose="01000000000000000000" pitchFamily="2" charset="-78"/>
              </a:rPr>
              <a:t>References cont.</a:t>
            </a:r>
          </a:p>
        </p:txBody>
      </p:sp>
    </p:spTree>
    <p:extLst>
      <p:ext uri="{BB962C8B-B14F-4D97-AF65-F5344CB8AC3E}">
        <p14:creationId xmlns:p14="http://schemas.microsoft.com/office/powerpoint/2010/main" val="250006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7E0BEC-BA6D-F192-9775-DE6E33E062C4}"/>
              </a:ext>
            </a:extLst>
          </p:cNvPr>
          <p:cNvSpPr>
            <a:spLocks noGrp="1"/>
          </p:cNvSpPr>
          <p:nvPr>
            <p:ph type="title"/>
          </p:nvPr>
        </p:nvSpPr>
        <p:spPr>
          <a:xfrm>
            <a:off x="246797" y="0"/>
            <a:ext cx="3739341" cy="883164"/>
          </a:xfrm>
        </p:spPr>
        <p:txBody>
          <a:bodyPr vert="horz" lIns="91440" tIns="45720" rIns="91440" bIns="45720" rtlCol="0" anchor="ctr">
            <a:normAutofit/>
          </a:bodyPr>
          <a:lstStyle/>
          <a:p>
            <a:r>
              <a:rPr lang="en-US" sz="5400" b="1" kern="1200" dirty="0">
                <a:solidFill>
                  <a:schemeClr val="tx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Abstract</a:t>
            </a:r>
            <a:endParaRPr lang="en-US" b="1" kern="1200" dirty="0">
              <a:solidFill>
                <a:schemeClr val="tx1"/>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3" name="TextBox 2">
            <a:extLst>
              <a:ext uri="{FF2B5EF4-FFF2-40B4-BE49-F238E27FC236}">
                <a16:creationId xmlns:a16="http://schemas.microsoft.com/office/drawing/2014/main" id="{7D75298A-868B-7636-1ED5-88AC81B3188F}"/>
              </a:ext>
            </a:extLst>
          </p:cNvPr>
          <p:cNvSpPr txBox="1"/>
          <p:nvPr/>
        </p:nvSpPr>
        <p:spPr>
          <a:xfrm>
            <a:off x="246797" y="866774"/>
            <a:ext cx="4344253" cy="5800725"/>
          </a:xfrm>
          <a:prstGeom prst="rect">
            <a:avLst/>
          </a:prstGeom>
        </p:spPr>
        <p:txBody>
          <a:bodyPr vert="horz" lIns="91440" tIns="45720" rIns="91440" bIns="45720" rtlCol="0">
            <a:noAutofit/>
          </a:bodyPr>
          <a:lstStyle/>
          <a:p>
            <a:pPr>
              <a:lnSpc>
                <a:spcPct val="90000"/>
              </a:lnSpc>
              <a:spcAft>
                <a:spcPts val="600"/>
              </a:spcAft>
            </a:pPr>
            <a:r>
              <a:rPr lang="en-US" sz="2400" dirty="0">
                <a:latin typeface="Aldhabi" panose="01000000000000000000" pitchFamily="2" charset="-78"/>
                <a:cs typeface="Aldhabi" panose="01000000000000000000" pitchFamily="2" charset="-78"/>
              </a:rPr>
              <a:t>Veterans are returning home to their families with invisible wounds or moral injuries, and these in</a:t>
            </a:r>
            <a:r>
              <a:rPr lang="en-US" sz="2400" b="0" i="0" dirty="0">
                <a:effectLst/>
                <a:latin typeface="Aldhabi" panose="01000000000000000000" pitchFamily="2" charset="-78"/>
                <a:cs typeface="Aldhabi" panose="01000000000000000000" pitchFamily="2" charset="-78"/>
              </a:rPr>
              <a:t>juries can be life changing not only for themselves, but for their families. Though moral injury is less known and talked about vs. PTSD, TBI or suicide, it relates to all of them and can be just as life altering. </a:t>
            </a:r>
          </a:p>
          <a:p>
            <a:pPr>
              <a:lnSpc>
                <a:spcPct val="90000"/>
              </a:lnSpc>
              <a:spcAft>
                <a:spcPts val="600"/>
              </a:spcAft>
            </a:pPr>
            <a:r>
              <a:rPr lang="en-US" sz="2400" b="0" i="0" dirty="0">
                <a:effectLst/>
                <a:latin typeface="Aldhabi" panose="01000000000000000000" pitchFamily="2" charset="-78"/>
                <a:cs typeface="Aldhabi" panose="01000000000000000000" pitchFamily="2" charset="-78"/>
              </a:rPr>
              <a:t>Resources are available for those experiencing moral injuries, yet our Veterans and their families are unaware of them, like most other VA modalities for our wounded Veterans. </a:t>
            </a:r>
            <a:r>
              <a:rPr lang="en-US" sz="2400" dirty="0">
                <a:latin typeface="Aldhabi" panose="01000000000000000000" pitchFamily="2" charset="-78"/>
                <a:cs typeface="Aldhabi" panose="01000000000000000000" pitchFamily="2" charset="-78"/>
              </a:rPr>
              <a:t>G</a:t>
            </a:r>
            <a:r>
              <a:rPr lang="en-US" sz="2400" b="0" i="0" dirty="0">
                <a:effectLst/>
                <a:latin typeface="Aldhabi" panose="01000000000000000000" pitchFamily="2" charset="-78"/>
                <a:cs typeface="Aldhabi" panose="01000000000000000000" pitchFamily="2" charset="-78"/>
              </a:rPr>
              <a:t>rowing as a nurse, I have found truth and understanding in the phrase “sharing is caring” and strive to find ways for what can we do to help and support. Our jobs as nurses and healthcare providers is to turn our way of thinking into what else can we do to help, while also educating Veterans and their families on options readily available. </a:t>
            </a:r>
            <a:endParaRPr lang="en-US" sz="2400" dirty="0">
              <a:latin typeface="Aldhabi" panose="01000000000000000000" pitchFamily="2" charset="-78"/>
              <a:cs typeface="Aldhabi" panose="01000000000000000000" pitchFamily="2" charset="-78"/>
            </a:endParaRPr>
          </a:p>
        </p:txBody>
      </p:sp>
      <p:pic>
        <p:nvPicPr>
          <p:cNvPr id="2050" name="Picture 2" descr="See the source image">
            <a:extLst>
              <a:ext uri="{FF2B5EF4-FFF2-40B4-BE49-F238E27FC236}">
                <a16:creationId xmlns:a16="http://schemas.microsoft.com/office/drawing/2014/main" id="{A5CB947D-BD84-5C0E-1084-3FC60CCB55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457" y="1332735"/>
            <a:ext cx="6155141" cy="421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64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B2BD6-CC7A-E103-C12D-5E780CAE9657}"/>
              </a:ext>
            </a:extLst>
          </p:cNvPr>
          <p:cNvSpPr>
            <a:spLocks noGrp="1"/>
          </p:cNvSpPr>
          <p:nvPr>
            <p:ph type="title"/>
          </p:nvPr>
        </p:nvSpPr>
        <p:spPr>
          <a:xfrm>
            <a:off x="506282" y="85725"/>
            <a:ext cx="5530977" cy="1038955"/>
          </a:xfrm>
        </p:spPr>
        <p:txBody>
          <a:bodyPr vert="horz" lIns="91440" tIns="45720" rIns="91440" bIns="45720" rtlCol="0" anchor="ctr">
            <a:normAutofit/>
          </a:bodyPr>
          <a:lstStyle/>
          <a:p>
            <a:r>
              <a:rPr lang="en-US" sz="66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Moral injury… is it real?</a:t>
            </a:r>
          </a:p>
        </p:txBody>
      </p:sp>
      <p:sp>
        <p:nvSpPr>
          <p:cNvPr id="4" name="TextBox 3">
            <a:extLst>
              <a:ext uri="{FF2B5EF4-FFF2-40B4-BE49-F238E27FC236}">
                <a16:creationId xmlns:a16="http://schemas.microsoft.com/office/drawing/2014/main" id="{67AFBC3F-D96F-AE15-1210-1F34C64E656C}"/>
              </a:ext>
            </a:extLst>
          </p:cNvPr>
          <p:cNvSpPr txBox="1"/>
          <p:nvPr/>
        </p:nvSpPr>
        <p:spPr>
          <a:xfrm>
            <a:off x="447540" y="1033298"/>
            <a:ext cx="5648460" cy="4791403"/>
          </a:xfrm>
          <a:prstGeom prst="rect">
            <a:avLst/>
          </a:prstGeom>
        </p:spPr>
        <p:txBody>
          <a:bodyPr vert="horz" lIns="91440" tIns="45720" rIns="91440" bIns="45720" rtlCol="0">
            <a:noAutofit/>
          </a:bodyPr>
          <a:lstStyle/>
          <a:p>
            <a:pPr>
              <a:lnSpc>
                <a:spcPct val="90000"/>
              </a:lnSpc>
              <a:spcAft>
                <a:spcPts val="600"/>
              </a:spcAft>
            </a:pPr>
            <a:r>
              <a:rPr lang="en-US" sz="2400" b="0" i="0" dirty="0">
                <a:effectLst/>
                <a:latin typeface="Aldhabi" panose="01000000000000000000" pitchFamily="2" charset="-78"/>
                <a:cs typeface="Aldhabi" panose="01000000000000000000" pitchFamily="2" charset="-78"/>
              </a:rPr>
              <a:t>Unlike PTSD or depression, moral injury is not a diagnosable disorder or clinical condition. Instead, moral injury is an internal experience that results from being directly involved or witnessing situations that violate deeply held beliefs or moral values. Though “moral injury syndrome” doesn’t exist due to little being currently known about its prevalence, etiology, and symptoms to accurately define it, especially since moral injuries are subjective to each person. </a:t>
            </a:r>
          </a:p>
          <a:p>
            <a:pPr>
              <a:lnSpc>
                <a:spcPct val="90000"/>
              </a:lnSpc>
              <a:spcAft>
                <a:spcPts val="600"/>
              </a:spcAft>
            </a:pPr>
            <a:r>
              <a:rPr lang="en-US" sz="2400" b="0" i="0" dirty="0">
                <a:effectLst/>
                <a:latin typeface="Aldhabi" panose="01000000000000000000" pitchFamily="2" charset="-78"/>
                <a:cs typeface="Aldhabi" panose="01000000000000000000" pitchFamily="2" charset="-78"/>
              </a:rPr>
              <a:t>According to Held, et.al. (2017) proponents of “moral injury syndrome” have proposed three features, which include (a) the experience of events that cause significant moral dissonance; (b) the presence of core symptoms, such as guilt, shame, spiritual or existential conflicts, and a loss of trust in self, other, or ultimate/transcendental beings; and (c) the presence of secondary symptoms, such as depression, anxiety, anger, re-experiencing of the moral conflict, or social problems</a:t>
            </a:r>
            <a:endParaRPr lang="en-US" sz="2400" dirty="0">
              <a:latin typeface="Aldhabi" panose="01000000000000000000" pitchFamily="2" charset="-78"/>
              <a:cs typeface="Aldhabi" panose="01000000000000000000" pitchFamily="2" charset="-78"/>
            </a:endParaRPr>
          </a:p>
        </p:txBody>
      </p:sp>
      <p:pic>
        <p:nvPicPr>
          <p:cNvPr id="1026" name="Picture 2" descr="Image result for Moral Injury Veterans">
            <a:extLst>
              <a:ext uri="{FF2B5EF4-FFF2-40B4-BE49-F238E27FC236}">
                <a16:creationId xmlns:a16="http://schemas.microsoft.com/office/drawing/2014/main" id="{14AECC48-E81D-C0B1-59B2-2ED299B42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65"/>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2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6" name="Rectangle 5155">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58" name="Rectangle 515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0" name="Rectangle 515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2" name="Rectangle 5161">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64" name="Rectangle 5163">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1BB80-1644-660C-CAC1-9F37CE16F66D}"/>
              </a:ext>
            </a:extLst>
          </p:cNvPr>
          <p:cNvSpPr>
            <a:spLocks noGrp="1"/>
          </p:cNvSpPr>
          <p:nvPr>
            <p:ph type="title"/>
          </p:nvPr>
        </p:nvSpPr>
        <p:spPr>
          <a:xfrm>
            <a:off x="361386" y="304806"/>
            <a:ext cx="7539030" cy="1097548"/>
          </a:xfrm>
          <a:prstGeom prst="ellipse">
            <a:avLst/>
          </a:prstGeom>
        </p:spPr>
        <p:txBody>
          <a:bodyPr vert="horz" lIns="91440" tIns="45720" rIns="91440" bIns="45720" rtlCol="0" anchor="ctr">
            <a:noAutofit/>
          </a:bodyPr>
          <a:lstStyle/>
          <a:p>
            <a:pPr algn="ctr"/>
            <a:r>
              <a:rPr lang="en-US" sz="4800" b="1" dirty="0">
                <a:solidFill>
                  <a:srgbClr val="FFFFFF"/>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Ways to understand the affects of  moral injury</a:t>
            </a:r>
          </a:p>
        </p:txBody>
      </p:sp>
      <p:pic>
        <p:nvPicPr>
          <p:cNvPr id="5122" name="Picture 2" descr="Moral Injury | The Resilience Resource">
            <a:extLst>
              <a:ext uri="{FF2B5EF4-FFF2-40B4-BE49-F238E27FC236}">
                <a16:creationId xmlns:a16="http://schemas.microsoft.com/office/drawing/2014/main" id="{EC8644BA-DAF1-3CCE-81B3-86FBB5E062C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516" y="2124075"/>
            <a:ext cx="5996319" cy="41393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 venn diagram&#10;&#10;Description automatically generated">
            <a:extLst>
              <a:ext uri="{FF2B5EF4-FFF2-40B4-BE49-F238E27FC236}">
                <a16:creationId xmlns:a16="http://schemas.microsoft.com/office/drawing/2014/main" id="{DCB84AE8-8EB9-BECF-04C4-5B3BF73C9C58}"/>
              </a:ext>
            </a:extLst>
          </p:cNvPr>
          <p:cNvPicPr>
            <a:picLocks noChangeAspect="1"/>
          </p:cNvPicPr>
          <p:nvPr/>
        </p:nvPicPr>
        <p:blipFill>
          <a:blip r:embed="rId3"/>
          <a:stretch>
            <a:fillRect/>
          </a:stretch>
        </p:blipFill>
        <p:spPr>
          <a:xfrm>
            <a:off x="6168833" y="1865085"/>
            <a:ext cx="5850651" cy="4139335"/>
          </a:xfrm>
          <a:prstGeom prst="rect">
            <a:avLst/>
          </a:prstGeom>
        </p:spPr>
      </p:pic>
    </p:spTree>
    <p:extLst>
      <p:ext uri="{BB962C8B-B14F-4D97-AF65-F5344CB8AC3E}">
        <p14:creationId xmlns:p14="http://schemas.microsoft.com/office/powerpoint/2010/main" val="391014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7" name="Rectangle 310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C11AB-DD64-3FEF-02E9-FBAA219F7D0B}"/>
              </a:ext>
            </a:extLst>
          </p:cNvPr>
          <p:cNvSpPr>
            <a:spLocks noGrp="1"/>
          </p:cNvSpPr>
          <p:nvPr>
            <p:ph type="title"/>
          </p:nvPr>
        </p:nvSpPr>
        <p:spPr>
          <a:xfrm>
            <a:off x="8494399" y="165902"/>
            <a:ext cx="3091607" cy="1245663"/>
          </a:xfrm>
        </p:spPr>
        <p:txBody>
          <a:bodyPr vert="horz" lIns="91440" tIns="45720" rIns="91440" bIns="45720" rtlCol="0" anchor="b">
            <a:normAutofit/>
          </a:bodyPr>
          <a:lstStyle/>
          <a:p>
            <a:r>
              <a:rPr lang="en-US" sz="3700" b="1" dirty="0">
                <a:effectLst>
                  <a:outerShdw blurRad="38100" dist="38100" dir="2700000" algn="tl">
                    <a:srgbClr val="000000">
                      <a:alpha val="43137"/>
                    </a:srgbClr>
                  </a:outerShdw>
                </a:effectLst>
              </a:rPr>
              <a:t>Connections of  </a:t>
            </a:r>
            <a:br>
              <a:rPr lang="en-US" sz="3700" b="1" dirty="0">
                <a:effectLst>
                  <a:outerShdw blurRad="38100" dist="38100" dir="2700000" algn="tl">
                    <a:srgbClr val="000000">
                      <a:alpha val="43137"/>
                    </a:srgbClr>
                  </a:outerShdw>
                </a:effectLst>
              </a:rPr>
            </a:br>
            <a:r>
              <a:rPr lang="en-US" sz="3700" b="1" dirty="0">
                <a:effectLst>
                  <a:outerShdw blurRad="38100" dist="38100" dir="2700000" algn="tl">
                    <a:srgbClr val="000000">
                      <a:alpha val="43137"/>
                    </a:srgbClr>
                  </a:outerShdw>
                </a:effectLst>
              </a:rPr>
              <a:t>moral injury</a:t>
            </a:r>
          </a:p>
        </p:txBody>
      </p:sp>
      <p:pic>
        <p:nvPicPr>
          <p:cNvPr id="3074" name="Picture 2" descr="Direct and indirect morally injurious impacts of war | Download Scientific Diagram">
            <a:extLst>
              <a:ext uri="{FF2B5EF4-FFF2-40B4-BE49-F238E27FC236}">
                <a16:creationId xmlns:a16="http://schemas.microsoft.com/office/drawing/2014/main" id="{D04F2662-909F-045F-9740-C60C7A22F3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50" r="-1" b="2273"/>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837416-735A-FB7C-F3D8-EA952D14084E}"/>
              </a:ext>
            </a:extLst>
          </p:cNvPr>
          <p:cNvSpPr txBox="1"/>
          <p:nvPr/>
        </p:nvSpPr>
        <p:spPr>
          <a:xfrm>
            <a:off x="8401051" y="1411565"/>
            <a:ext cx="3648074" cy="4789209"/>
          </a:xfrm>
          <a:prstGeom prst="rect">
            <a:avLst/>
          </a:prstGeom>
        </p:spPr>
        <p:txBody>
          <a:bodyPr vert="horz" lIns="91440" tIns="45720" rIns="91440" bIns="45720" rtlCol="0">
            <a:normAutofit lnSpcReduction="10000"/>
          </a:bodyPr>
          <a:lstStyle/>
          <a:p>
            <a:pPr>
              <a:lnSpc>
                <a:spcPct val="90000"/>
              </a:lnSpc>
              <a:spcAft>
                <a:spcPts val="600"/>
              </a:spcAft>
            </a:pPr>
            <a:r>
              <a:rPr lang="en-US" sz="2000" b="0" i="0" dirty="0">
                <a:effectLst/>
                <a:latin typeface="Aldhabi" panose="01000000000000000000" pitchFamily="2" charset="-78"/>
                <a:cs typeface="Aldhabi" panose="01000000000000000000" pitchFamily="2" charset="-78"/>
              </a:rPr>
              <a:t>When people feel disconnected or isolated from others negative thoughts, feelings, and emotions can creep in, wreaking havoc on a person's mental health. Veterans and their family might find themselves experiencing anxiety, depression, feelings of guilt from service or </a:t>
            </a:r>
            <a:r>
              <a:rPr lang="en-US" sz="2000" dirty="0">
                <a:latin typeface="Aldhabi" panose="01000000000000000000" pitchFamily="2" charset="-78"/>
                <a:cs typeface="Aldhabi" panose="01000000000000000000" pitchFamily="2" charset="-78"/>
              </a:rPr>
              <a:t>being absent from home</a:t>
            </a:r>
            <a:r>
              <a:rPr lang="en-US" sz="2000" b="0" i="0" dirty="0">
                <a:effectLst/>
                <a:latin typeface="Aldhabi" panose="01000000000000000000" pitchFamily="2" charset="-78"/>
                <a:cs typeface="Aldhabi" panose="01000000000000000000" pitchFamily="2" charset="-78"/>
              </a:rPr>
              <a:t>. This doesn’t just affect the Veteran. Family can experience similar issues because they may be struggling with being home while their significant other risks </a:t>
            </a:r>
            <a:r>
              <a:rPr lang="en-US" sz="2000" dirty="0">
                <a:latin typeface="Aldhabi" panose="01000000000000000000" pitchFamily="2" charset="-78"/>
                <a:cs typeface="Aldhabi" panose="01000000000000000000" pitchFamily="2" charset="-78"/>
              </a:rPr>
              <a:t>everything. How does this compare </a:t>
            </a:r>
            <a:r>
              <a:rPr lang="en-US" sz="2000" b="0" i="0" dirty="0">
                <a:effectLst/>
                <a:latin typeface="Aldhabi" panose="01000000000000000000" pitchFamily="2" charset="-78"/>
                <a:cs typeface="Aldhabi" panose="01000000000000000000" pitchFamily="2" charset="-78"/>
              </a:rPr>
              <a:t>with increased responsibilities at home and how does this help when trying to be able to support their Veteran</a:t>
            </a:r>
            <a:r>
              <a:rPr lang="en-US" sz="2000" dirty="0">
                <a:latin typeface="Aldhabi" panose="01000000000000000000" pitchFamily="2" charset="-78"/>
                <a:cs typeface="Aldhabi" panose="01000000000000000000" pitchFamily="2" charset="-78"/>
              </a:rPr>
              <a:t>. </a:t>
            </a:r>
          </a:p>
          <a:p>
            <a:pPr>
              <a:lnSpc>
                <a:spcPct val="90000"/>
              </a:lnSpc>
              <a:spcAft>
                <a:spcPts val="600"/>
              </a:spcAft>
            </a:pPr>
            <a:r>
              <a:rPr lang="en-US" sz="2000" b="0" i="0" dirty="0">
                <a:effectLst/>
                <a:latin typeface="Aldhabi" panose="01000000000000000000" pitchFamily="2" charset="-78"/>
                <a:cs typeface="Aldhabi" panose="01000000000000000000" pitchFamily="2" charset="-78"/>
              </a:rPr>
              <a:t>Additionally, risk of major depressive disorder (MDD)can lead to moral injury in military spouses, especially when managing home and family and then having the addition of their service members psychological disorders</a:t>
            </a:r>
            <a:r>
              <a:rPr lang="en-US" sz="2000" dirty="0">
                <a:latin typeface="Aldhabi" panose="01000000000000000000" pitchFamily="2" charset="-78"/>
                <a:cs typeface="Aldhabi" panose="01000000000000000000" pitchFamily="2" charset="-78"/>
              </a:rPr>
              <a:t> upon returning home.</a:t>
            </a:r>
            <a:endParaRPr lang="en-US" sz="2000" b="0" i="0" dirty="0">
              <a:effectLst/>
              <a:latin typeface="Aldhabi" panose="01000000000000000000" pitchFamily="2" charset="-78"/>
              <a:cs typeface="Aldhabi" panose="01000000000000000000" pitchFamily="2" charset="-78"/>
            </a:endParaRPr>
          </a:p>
        </p:txBody>
      </p:sp>
      <p:sp>
        <p:nvSpPr>
          <p:cNvPr id="3109" name="Rectangle 310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Rectangle 311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02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09F8B15-9E87-A15D-6232-FA144AB3E1E5}"/>
              </a:ext>
            </a:extLst>
          </p:cNvPr>
          <p:cNvSpPr txBox="1"/>
          <p:nvPr/>
        </p:nvSpPr>
        <p:spPr>
          <a:xfrm>
            <a:off x="190500" y="1257300"/>
            <a:ext cx="4400550" cy="5429249"/>
          </a:xfrm>
          <a:prstGeom prst="rect">
            <a:avLst/>
          </a:prstGeom>
        </p:spPr>
        <p:txBody>
          <a:bodyPr vert="horz" lIns="91440" tIns="45720" rIns="91440" bIns="45720" rtlCol="0">
            <a:normAutofit fontScale="47500" lnSpcReduction="20000"/>
          </a:bodyPr>
          <a:lstStyle/>
          <a:p>
            <a:pPr>
              <a:lnSpc>
                <a:spcPct val="90000"/>
              </a:lnSpc>
              <a:spcAft>
                <a:spcPts val="600"/>
              </a:spcAft>
            </a:pPr>
            <a:r>
              <a:rPr lang="en-US" sz="4200" b="0" i="0" dirty="0">
                <a:effectLst/>
                <a:latin typeface="Aldhabi" panose="01000000000000000000" pitchFamily="2" charset="-78"/>
                <a:cs typeface="Aldhabi" panose="01000000000000000000" pitchFamily="2" charset="-78"/>
              </a:rPr>
              <a:t>Moral injury is not considered a mental illness. However, an individual's experiences of moral injury events can cause profound feelings of shame and guilt, and alterations in cognitions and beliefs (i.e., “I am a failure” “I can’t manage this house and family”), as well as maladaptive coping responses (</a:t>
            </a:r>
            <a:r>
              <a:rPr lang="en-US" sz="4200" b="0" i="0" dirty="0" err="1">
                <a:effectLst/>
                <a:latin typeface="Aldhabi" panose="01000000000000000000" pitchFamily="2" charset="-78"/>
                <a:cs typeface="Aldhabi" panose="01000000000000000000" pitchFamily="2" charset="-78"/>
              </a:rPr>
              <a:t>eg</a:t>
            </a:r>
            <a:r>
              <a:rPr lang="en-US" sz="4200" b="0" i="0" dirty="0">
                <a:effectLst/>
                <a:latin typeface="Aldhabi" panose="01000000000000000000" pitchFamily="2" charset="-78"/>
                <a:cs typeface="Aldhabi" panose="01000000000000000000" pitchFamily="2" charset="-78"/>
              </a:rPr>
              <a:t>, substance misuse, social withdrawal, or self-destructive acts). It is these challenged beliefs and altered thoughts that are thought to lead to the development of mental health problems. </a:t>
            </a:r>
          </a:p>
          <a:p>
            <a:pPr>
              <a:lnSpc>
                <a:spcPct val="90000"/>
              </a:lnSpc>
              <a:spcAft>
                <a:spcPts val="600"/>
              </a:spcAft>
            </a:pPr>
            <a:r>
              <a:rPr lang="en-US" sz="4200" b="0" i="0" dirty="0">
                <a:effectLst/>
                <a:latin typeface="Aldhabi" panose="01000000000000000000" pitchFamily="2" charset="-78"/>
                <a:cs typeface="Aldhabi" panose="01000000000000000000" pitchFamily="2" charset="-78"/>
              </a:rPr>
              <a:t>Researchers of moral injury have developed two separate self-report assessments: the 11-item Moral Injury Events Scale (MIES; </a:t>
            </a:r>
            <a:r>
              <a:rPr lang="en-US" sz="4200" b="0" i="0" u="sng" dirty="0">
                <a:effectLst/>
                <a:latin typeface="Aldhabi" panose="01000000000000000000" pitchFamily="2" charset="-78"/>
                <a:cs typeface="Aldhabi" panose="01000000000000000000" pitchFamily="2" charset="-78"/>
                <a:hlinkClick r:id="rId2">
                  <a:extLst>
                    <a:ext uri="{A12FA001-AC4F-418D-AE19-62706E023703}">
                      <ahyp:hlinkClr xmlns:ahyp="http://schemas.microsoft.com/office/drawing/2018/hyperlinkcolor" val="tx"/>
                    </a:ext>
                  </a:extLst>
                </a:hlinkClick>
              </a:rPr>
              <a:t>9</a:t>
            </a:r>
            <a:r>
              <a:rPr lang="en-US" sz="4200" b="0" i="0" dirty="0">
                <a:effectLst/>
                <a:latin typeface="Aldhabi" panose="01000000000000000000" pitchFamily="2" charset="-78"/>
                <a:cs typeface="Aldhabi" panose="01000000000000000000" pitchFamily="2" charset="-78"/>
              </a:rPr>
              <a:t>) and the 20-item Moral Injury Questionnaire—Military Version (MIQ-M; </a:t>
            </a:r>
            <a:r>
              <a:rPr lang="en-US" sz="4200" b="0" i="0" u="sng" dirty="0">
                <a:effectLst/>
                <a:latin typeface="Aldhabi" panose="01000000000000000000" pitchFamily="2" charset="-78"/>
                <a:cs typeface="Aldhabi" panose="01000000000000000000" pitchFamily="2" charset="-78"/>
                <a:hlinkClick r:id="rId3">
                  <a:extLst>
                    <a:ext uri="{A12FA001-AC4F-418D-AE19-62706E023703}">
                      <ahyp:hlinkClr xmlns:ahyp="http://schemas.microsoft.com/office/drawing/2018/hyperlinkcolor" val="tx"/>
                    </a:ext>
                  </a:extLst>
                </a:hlinkClick>
              </a:rPr>
              <a:t>7</a:t>
            </a:r>
            <a:r>
              <a:rPr lang="en-US" sz="4200" b="0" i="0" dirty="0">
                <a:effectLst/>
                <a:latin typeface="Aldhabi" panose="01000000000000000000" pitchFamily="2" charset="-78"/>
                <a:cs typeface="Aldhabi" panose="01000000000000000000" pitchFamily="2" charset="-78"/>
              </a:rPr>
              <a:t>). Both scales assess the degree to which service members either were directly involved or witnessed potentially morally injurious war-zone events, and both scales have sound psychometric properties. The MIES and MIQ-M are both highly correlated with psychopathology, including PTSD and depression, as well as other psychological factors, such as adjustment and suicide risk, and measures of trauma and combat experiences.</a:t>
            </a:r>
          </a:p>
          <a:p>
            <a:pPr>
              <a:lnSpc>
                <a:spcPct val="90000"/>
              </a:lnSpc>
              <a:spcAft>
                <a:spcPts val="600"/>
              </a:spcAft>
            </a:pPr>
            <a:r>
              <a:rPr lang="en-US" sz="2900" b="0" i="1" dirty="0">
                <a:effectLst/>
                <a:latin typeface="Aldhabi" panose="01000000000000000000" pitchFamily="2" charset="-78"/>
                <a:cs typeface="Aldhabi" panose="01000000000000000000" pitchFamily="2" charset="-78"/>
              </a:rPr>
              <a:t>*7. Currier JM, Holland JM, Drescher K, et al.: Initial psychometric evaluation of the Moral Injury Questionnaire--Military version. Clin Psychol </a:t>
            </a:r>
            <a:r>
              <a:rPr lang="en-US" sz="2900" b="0" i="1" dirty="0" err="1">
                <a:effectLst/>
                <a:latin typeface="Aldhabi" panose="01000000000000000000" pitchFamily="2" charset="-78"/>
                <a:cs typeface="Aldhabi" panose="01000000000000000000" pitchFamily="2" charset="-78"/>
              </a:rPr>
              <a:t>Psychother</a:t>
            </a:r>
            <a:r>
              <a:rPr lang="en-US" sz="2900" b="0" i="1" dirty="0">
                <a:effectLst/>
                <a:latin typeface="Aldhabi" panose="01000000000000000000" pitchFamily="2" charset="-78"/>
                <a:cs typeface="Aldhabi" panose="01000000000000000000" pitchFamily="2" charset="-78"/>
              </a:rPr>
              <a:t> 2015; 22:54–63 [</a:t>
            </a:r>
            <a:r>
              <a:rPr lang="en-US" sz="2900" b="0" i="1" u="sng" dirty="0">
                <a:effectLst/>
                <a:latin typeface="Aldhabi" panose="01000000000000000000" pitchFamily="2" charset="-78"/>
                <a:cs typeface="Aldhabi" panose="01000000000000000000" pitchFamily="2" charset="-78"/>
                <a:hlinkClick r:id="rId4">
                  <a:extLst>
                    <a:ext uri="{A12FA001-AC4F-418D-AE19-62706E023703}">
                      <ahyp:hlinkClr xmlns:ahyp="http://schemas.microsoft.com/office/drawing/2018/hyperlinkcolor" val="tx"/>
                    </a:ext>
                  </a:extLst>
                </a:hlinkClick>
              </a:rPr>
              <a:t>PubMed</a:t>
            </a:r>
            <a:r>
              <a:rPr lang="en-US" sz="2900" b="0" i="1" dirty="0">
                <a:effectLst/>
                <a:latin typeface="Aldhabi" panose="01000000000000000000" pitchFamily="2" charset="-78"/>
                <a:cs typeface="Aldhabi" panose="01000000000000000000" pitchFamily="2" charset="-78"/>
              </a:rPr>
              <a:t>])</a:t>
            </a:r>
          </a:p>
          <a:p>
            <a:pPr>
              <a:lnSpc>
                <a:spcPct val="90000"/>
              </a:lnSpc>
              <a:spcAft>
                <a:spcPts val="600"/>
              </a:spcAft>
            </a:pPr>
            <a:r>
              <a:rPr lang="en-US" sz="2900" i="1" dirty="0">
                <a:latin typeface="Aldhabi" panose="01000000000000000000" pitchFamily="2" charset="-78"/>
                <a:cs typeface="Aldhabi" panose="01000000000000000000" pitchFamily="2" charset="-78"/>
              </a:rPr>
              <a:t>*</a:t>
            </a:r>
            <a:r>
              <a:rPr lang="en-US" sz="2900" b="0" i="1" dirty="0">
                <a:effectLst/>
                <a:latin typeface="Aldhabi" panose="01000000000000000000" pitchFamily="2" charset="-78"/>
                <a:cs typeface="Aldhabi" panose="01000000000000000000" pitchFamily="2" charset="-78"/>
              </a:rPr>
              <a:t>9. Nash WP, Marino Carper TL, Mills MA, et al.: Psychometric evaluation of the Moral Injury Events Scale. Mil Med 2013; 178:646–652 [</a:t>
            </a:r>
            <a:r>
              <a:rPr lang="en-US" sz="2900" b="0" i="1" u="sng" dirty="0">
                <a:effectLst/>
                <a:latin typeface="Aldhabi" panose="01000000000000000000" pitchFamily="2" charset="-78"/>
                <a:cs typeface="Aldhabi" panose="01000000000000000000" pitchFamily="2" charset="-78"/>
                <a:hlinkClick r:id="rId5">
                  <a:extLst>
                    <a:ext uri="{A12FA001-AC4F-418D-AE19-62706E023703}">
                      <ahyp:hlinkClr xmlns:ahyp="http://schemas.microsoft.com/office/drawing/2018/hyperlinkcolor" val="tx"/>
                    </a:ext>
                  </a:extLst>
                </a:hlinkClick>
              </a:rPr>
              <a:t>PubMed</a:t>
            </a:r>
            <a:r>
              <a:rPr lang="en-US" sz="2900" b="0" i="1" dirty="0">
                <a:effectLst/>
                <a:latin typeface="Aldhabi" panose="01000000000000000000" pitchFamily="2" charset="-78"/>
                <a:cs typeface="Aldhabi" panose="01000000000000000000" pitchFamily="2" charset="-78"/>
              </a:rPr>
              <a:t>] )</a:t>
            </a:r>
            <a:endParaRPr lang="en-US" sz="2900" i="1" dirty="0">
              <a:latin typeface="Aldhabi" panose="01000000000000000000" pitchFamily="2" charset="-78"/>
              <a:cs typeface="Aldhabi" panose="01000000000000000000" pitchFamily="2" charset="-78"/>
            </a:endParaRPr>
          </a:p>
          <a:p>
            <a:pPr indent="-228600">
              <a:lnSpc>
                <a:spcPct val="90000"/>
              </a:lnSpc>
              <a:spcAft>
                <a:spcPts val="600"/>
              </a:spcAft>
              <a:buFont typeface="Arial" panose="020B0604020202020204" pitchFamily="34" charset="0"/>
              <a:buChar char="•"/>
            </a:pPr>
            <a:endParaRPr lang="en-US" sz="1000" dirty="0">
              <a:latin typeface="Aldhabi" panose="01000000000000000000" pitchFamily="2" charset="-78"/>
              <a:cs typeface="Aldhabi" panose="01000000000000000000" pitchFamily="2" charset="-78"/>
            </a:endParaRPr>
          </a:p>
        </p:txBody>
      </p:sp>
      <p:pic>
        <p:nvPicPr>
          <p:cNvPr id="7" name="Picture 6">
            <a:extLst>
              <a:ext uri="{FF2B5EF4-FFF2-40B4-BE49-F238E27FC236}">
                <a16:creationId xmlns:a16="http://schemas.microsoft.com/office/drawing/2014/main" id="{B4074A85-42A8-5C83-20C5-F3311ED8E1B7}"/>
              </a:ext>
            </a:extLst>
          </p:cNvPr>
          <p:cNvPicPr>
            <a:picLocks noChangeAspect="1"/>
          </p:cNvPicPr>
          <p:nvPr/>
        </p:nvPicPr>
        <p:blipFill>
          <a:blip r:embed="rId6"/>
          <a:stretch>
            <a:fillRect/>
          </a:stretch>
        </p:blipFill>
        <p:spPr>
          <a:xfrm>
            <a:off x="5445457" y="85726"/>
            <a:ext cx="6556043" cy="5651452"/>
          </a:xfrm>
          <a:prstGeom prst="rect">
            <a:avLst/>
          </a:prstGeom>
        </p:spPr>
      </p:pic>
      <p:sp>
        <p:nvSpPr>
          <p:cNvPr id="9" name="TextBox 8">
            <a:extLst>
              <a:ext uri="{FF2B5EF4-FFF2-40B4-BE49-F238E27FC236}">
                <a16:creationId xmlns:a16="http://schemas.microsoft.com/office/drawing/2014/main" id="{F86F3557-E44C-8799-C08D-5548C51E6CE2}"/>
              </a:ext>
            </a:extLst>
          </p:cNvPr>
          <p:cNvSpPr txBox="1"/>
          <p:nvPr/>
        </p:nvSpPr>
        <p:spPr>
          <a:xfrm>
            <a:off x="5445457" y="5657192"/>
            <a:ext cx="5975747" cy="646331"/>
          </a:xfrm>
          <a:prstGeom prst="rect">
            <a:avLst/>
          </a:prstGeom>
          <a:noFill/>
        </p:spPr>
        <p:txBody>
          <a:bodyPr wrap="square">
            <a:spAutoFit/>
          </a:bodyPr>
          <a:lstStyle/>
          <a:p>
            <a:r>
              <a:rPr lang="en-US" b="0" i="0" dirty="0">
                <a:solidFill>
                  <a:srgbClr val="333333"/>
                </a:solidFill>
                <a:effectLst/>
                <a:latin typeface="Aldhabi" panose="01000000000000000000" pitchFamily="2" charset="-78"/>
                <a:cs typeface="Aldhabi" panose="01000000000000000000" pitchFamily="2" charset="-78"/>
              </a:rPr>
              <a:t>Brock, Rita Nakashima (2012, July 23). </a:t>
            </a:r>
            <a:r>
              <a:rPr lang="en-US" i="0" dirty="0">
                <a:solidFill>
                  <a:srgbClr val="333333"/>
                </a:solidFill>
                <a:effectLst/>
                <a:latin typeface="Aldhabi" panose="01000000000000000000" pitchFamily="2" charset="-78"/>
                <a:cs typeface="Aldhabi" panose="01000000000000000000" pitchFamily="2" charset="-78"/>
              </a:rPr>
              <a:t>MORAL INJURY: The Crucial Missing Piece in Understanding Soldier Suicides [photograph],</a:t>
            </a:r>
            <a:r>
              <a:rPr lang="en-US" b="0" i="0" dirty="0">
                <a:solidFill>
                  <a:srgbClr val="333333"/>
                </a:solidFill>
                <a:effectLst/>
                <a:latin typeface="Aldhabi" panose="01000000000000000000" pitchFamily="2" charset="-78"/>
                <a:cs typeface="Aldhabi" panose="01000000000000000000" pitchFamily="2" charset="-78"/>
              </a:rPr>
              <a:t> Huffington Post. </a:t>
            </a:r>
            <a:endParaRPr lang="en-US" dirty="0">
              <a:latin typeface="Aldhabi" panose="01000000000000000000" pitchFamily="2" charset="-78"/>
              <a:cs typeface="Aldhabi" panose="01000000000000000000" pitchFamily="2" charset="-78"/>
            </a:endParaRPr>
          </a:p>
        </p:txBody>
      </p:sp>
      <p:sp>
        <p:nvSpPr>
          <p:cNvPr id="11" name="Title 10">
            <a:extLst>
              <a:ext uri="{FF2B5EF4-FFF2-40B4-BE49-F238E27FC236}">
                <a16:creationId xmlns:a16="http://schemas.microsoft.com/office/drawing/2014/main" id="{422AF2E0-E171-1678-5C4D-606135899576}"/>
              </a:ext>
            </a:extLst>
          </p:cNvPr>
          <p:cNvSpPr>
            <a:spLocks noGrp="1"/>
          </p:cNvSpPr>
          <p:nvPr>
            <p:ph type="title"/>
          </p:nvPr>
        </p:nvSpPr>
        <p:spPr>
          <a:xfrm>
            <a:off x="385762" y="128588"/>
            <a:ext cx="4010025" cy="1109662"/>
          </a:xfrm>
        </p:spPr>
        <p:txBody>
          <a:bodyPr/>
          <a:lstStyle/>
          <a:p>
            <a:r>
              <a:rPr lang="en-US"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Getting started</a:t>
            </a:r>
          </a:p>
        </p:txBody>
      </p:sp>
    </p:spTree>
    <p:extLst>
      <p:ext uri="{BB962C8B-B14F-4D97-AF65-F5344CB8AC3E}">
        <p14:creationId xmlns:p14="http://schemas.microsoft.com/office/powerpoint/2010/main" val="68329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FCA345-7CAC-D880-AAA7-369B55061C60}"/>
              </a:ext>
            </a:extLst>
          </p:cNvPr>
          <p:cNvPicPr>
            <a:picLocks noChangeAspect="1"/>
          </p:cNvPicPr>
          <p:nvPr/>
        </p:nvPicPr>
        <p:blipFill rotWithShape="1">
          <a:blip r:embed="rId2">
            <a:duotone>
              <a:prstClr val="black"/>
              <a:schemeClr val="tx2">
                <a:tint val="45000"/>
                <a:satMod val="400000"/>
              </a:schemeClr>
            </a:duotone>
            <a:alphaModFix amt="25000"/>
          </a:blip>
          <a:srcRect t="15730"/>
          <a:stretch/>
        </p:blipFill>
        <p:spPr>
          <a:xfrm>
            <a:off x="0" y="0"/>
            <a:ext cx="12191980" cy="6857990"/>
          </a:xfrm>
          <a:prstGeom prst="rect">
            <a:avLst/>
          </a:prstGeom>
        </p:spPr>
      </p:pic>
      <p:sp>
        <p:nvSpPr>
          <p:cNvPr id="2" name="Title 1">
            <a:extLst>
              <a:ext uri="{FF2B5EF4-FFF2-40B4-BE49-F238E27FC236}">
                <a16:creationId xmlns:a16="http://schemas.microsoft.com/office/drawing/2014/main" id="{1492D63C-9BA5-5B83-F85E-5C3D9DEB501F}"/>
              </a:ext>
            </a:extLst>
          </p:cNvPr>
          <p:cNvSpPr>
            <a:spLocks noGrp="1"/>
          </p:cNvSpPr>
          <p:nvPr>
            <p:ph type="title"/>
          </p:nvPr>
        </p:nvSpPr>
        <p:spPr>
          <a:xfrm>
            <a:off x="7597892" y="4297675"/>
            <a:ext cx="4355973" cy="2340864"/>
          </a:xfrm>
        </p:spPr>
        <p:txBody>
          <a:bodyPr vert="horz" lIns="91440" tIns="45720" rIns="91440" bIns="45720" rtlCol="0" anchor="b">
            <a:noAutofit/>
          </a:bodyPr>
          <a:lstStyle/>
          <a:p>
            <a:pPr algn="ctr"/>
            <a:r>
              <a:rPr lang="en-US" sz="6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Examples of </a:t>
            </a:r>
            <a:r>
              <a:rPr lang="en-US" sz="6000" b="1" i="0"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treatment strategies</a:t>
            </a:r>
            <a:br>
              <a:rPr lang="en-US" sz="6000" b="1" i="0"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br>
            <a:r>
              <a:rPr lang="en-US" sz="4000" b="1" i="0"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a:t>
            </a:r>
            <a:r>
              <a:rPr lang="en-US" sz="4000" b="1" i="0" dirty="0" err="1">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Litz</a:t>
            </a:r>
            <a:r>
              <a:rPr lang="en-US" sz="4000" b="1" i="0"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 et.al. 2009)</a:t>
            </a:r>
            <a:endParaRPr lang="en-US" sz="6000" b="1" dirty="0">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
        <p:nvSpPr>
          <p:cNvPr id="6" name="Rectangle 5">
            <a:extLst>
              <a:ext uri="{FF2B5EF4-FFF2-40B4-BE49-F238E27FC236}">
                <a16:creationId xmlns:a16="http://schemas.microsoft.com/office/drawing/2014/main" id="{2F89355C-F933-FCF8-1479-42FA65DFFCDB}"/>
              </a:ext>
            </a:extLst>
          </p:cNvPr>
          <p:cNvSpPr/>
          <p:nvPr/>
        </p:nvSpPr>
        <p:spPr>
          <a:xfrm>
            <a:off x="295276" y="1895475"/>
            <a:ext cx="12030074" cy="5781675"/>
          </a:xfrm>
          <a:prstGeom prst="rect">
            <a:avLst/>
          </a:prstGeom>
        </p:spPr>
        <p:txBody>
          <a:bodyPr/>
          <a:lstStyle/>
          <a:p>
            <a:pPr lvl="0">
              <a:buChar char="•"/>
            </a:pPr>
            <a:endParaRPr lang="en-US" dirty="0"/>
          </a:p>
        </p:txBody>
      </p:sp>
      <p:graphicFrame>
        <p:nvGraphicFramePr>
          <p:cNvPr id="19" name="TextBox 7">
            <a:extLst>
              <a:ext uri="{FF2B5EF4-FFF2-40B4-BE49-F238E27FC236}">
                <a16:creationId xmlns:a16="http://schemas.microsoft.com/office/drawing/2014/main" id="{DC595F00-ADF4-5D25-828D-7F78CEB67C29}"/>
              </a:ext>
            </a:extLst>
          </p:cNvPr>
          <p:cNvGraphicFramePr/>
          <p:nvPr>
            <p:extLst>
              <p:ext uri="{D42A27DB-BD31-4B8C-83A1-F6EECF244321}">
                <p14:modId xmlns:p14="http://schemas.microsoft.com/office/powerpoint/2010/main" val="4251400321"/>
              </p:ext>
            </p:extLst>
          </p:nvPr>
        </p:nvGraphicFramePr>
        <p:xfrm>
          <a:off x="294321" y="152400"/>
          <a:ext cx="11735753" cy="6266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89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Veterans of All Ages Speak Out About Moral Injury">
            <a:extLst>
              <a:ext uri="{FF2B5EF4-FFF2-40B4-BE49-F238E27FC236}">
                <a16:creationId xmlns:a16="http://schemas.microsoft.com/office/drawing/2014/main" id="{F9C80089-848F-35F4-FF33-E0A037512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10" r="13969"/>
          <a:stretch/>
        </p:blipFill>
        <p:spPr bwMode="auto">
          <a:xfrm>
            <a:off x="2519309"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CB1B05-7400-7B63-D7F3-696D1724DD4C}"/>
              </a:ext>
            </a:extLst>
          </p:cNvPr>
          <p:cNvSpPr txBox="1"/>
          <p:nvPr/>
        </p:nvSpPr>
        <p:spPr>
          <a:xfrm>
            <a:off x="333375" y="504825"/>
            <a:ext cx="3822189" cy="6038850"/>
          </a:xfrm>
          <a:prstGeom prst="rect">
            <a:avLst/>
          </a:prstGeom>
        </p:spPr>
        <p:txBody>
          <a:bodyPr vert="horz" lIns="91440" tIns="45720" rIns="91440" bIns="45720" rtlCol="0">
            <a:noAutofit/>
          </a:bodyPr>
          <a:lstStyle/>
          <a:p>
            <a:pPr>
              <a:lnSpc>
                <a:spcPct val="90000"/>
              </a:lnSpc>
              <a:spcAft>
                <a:spcPts val="600"/>
              </a:spcAft>
            </a:pPr>
            <a:r>
              <a:rPr lang="en-US" dirty="0">
                <a:latin typeface="Aldhabi" panose="01000000000000000000" pitchFamily="2" charset="-78"/>
                <a:cs typeface="Aldhabi" panose="01000000000000000000" pitchFamily="2" charset="-78"/>
              </a:rPr>
              <a:t>There are still extensive limitations when acknowledging and treating moral injury. </a:t>
            </a:r>
            <a:r>
              <a:rPr lang="en-US" b="0" i="0" dirty="0">
                <a:effectLst/>
                <a:latin typeface="Aldhabi" panose="01000000000000000000" pitchFamily="2" charset="-78"/>
                <a:cs typeface="Aldhabi" panose="01000000000000000000" pitchFamily="2" charset="-78"/>
              </a:rPr>
              <a:t>Moral injury debilitates people, preventing them from living full and healthy lives. The effects of moral injury go beyond the individual and can destroy one’s capacity to trust others, impinging on the family system and the larger community. </a:t>
            </a:r>
            <a:r>
              <a:rPr lang="en-US" dirty="0">
                <a:latin typeface="Aldhabi" panose="01000000000000000000" pitchFamily="2" charset="-78"/>
                <a:cs typeface="Aldhabi" panose="01000000000000000000" pitchFamily="2" charset="-78"/>
              </a:rPr>
              <a:t>First, m</a:t>
            </a:r>
            <a:r>
              <a:rPr lang="en-US" b="0" i="0" dirty="0">
                <a:effectLst/>
                <a:latin typeface="Aldhabi" panose="01000000000000000000" pitchFamily="2" charset="-78"/>
                <a:cs typeface="Aldhabi" panose="01000000000000000000" pitchFamily="2" charset="-78"/>
              </a:rPr>
              <a:t>oral injury remains difficult to treat because existing tools are not available for use in non-military populations and most options are not recognized for valid for medical use and documentation. </a:t>
            </a:r>
          </a:p>
          <a:p>
            <a:pPr>
              <a:lnSpc>
                <a:spcPct val="90000"/>
              </a:lnSpc>
              <a:spcAft>
                <a:spcPts val="600"/>
              </a:spcAft>
            </a:pPr>
            <a:r>
              <a:rPr lang="en-US" b="0" i="0" dirty="0">
                <a:effectLst/>
                <a:latin typeface="Aldhabi" panose="01000000000000000000" pitchFamily="2" charset="-78"/>
                <a:cs typeface="Aldhabi" panose="01000000000000000000" pitchFamily="2" charset="-78"/>
              </a:rPr>
              <a:t>Additionally, there is no system for ensuring that the spouses and their service members with PTSD, depression, anxiety, or alcohol problems are offered additional supportive services.</a:t>
            </a:r>
            <a:r>
              <a:rPr lang="en-US" dirty="0">
                <a:latin typeface="Aldhabi" panose="01000000000000000000" pitchFamily="2" charset="-78"/>
                <a:cs typeface="Aldhabi" panose="01000000000000000000" pitchFamily="2" charset="-78"/>
              </a:rPr>
              <a:t> </a:t>
            </a:r>
            <a:r>
              <a:rPr lang="en-US" b="0" i="0" dirty="0">
                <a:effectLst/>
                <a:latin typeface="Aldhabi" panose="01000000000000000000" pitchFamily="2" charset="-78"/>
                <a:cs typeface="Aldhabi" panose="01000000000000000000" pitchFamily="2" charset="-78"/>
              </a:rPr>
              <a:t>Treating patients with mental health issues caused by moral injuries can be challenging and, in some areas, non-existent due to the minimal understanding and practice of treatment. Some might try exposure-based therapy (EBT), but this can be harmful if attention is not properly focused on the emotional processing of feelings like shame and guilt. Other approaches that focus on self-forgiveness, acceptance, and self-compassion might hold more promise. Moral injury must be brought forward into the community for a shared process of healing.</a:t>
            </a:r>
          </a:p>
          <a:p>
            <a:pPr indent="-228600">
              <a:lnSpc>
                <a:spcPct val="90000"/>
              </a:lnSpc>
              <a:spcAft>
                <a:spcPts val="600"/>
              </a:spcAft>
              <a:buFont typeface="Arial" panose="020B0604020202020204" pitchFamily="34" charset="0"/>
              <a:buChar char="•"/>
            </a:pPr>
            <a:endParaRPr lang="en-US" b="0" i="0" dirty="0">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51016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B937-3F0C-902D-13BA-E42C5D43DF0B}"/>
              </a:ext>
            </a:extLst>
          </p:cNvPr>
          <p:cNvSpPr>
            <a:spLocks noGrp="1"/>
          </p:cNvSpPr>
          <p:nvPr>
            <p:ph type="title"/>
          </p:nvPr>
        </p:nvSpPr>
        <p:spPr>
          <a:xfrm>
            <a:off x="838199" y="285333"/>
            <a:ext cx="10515600" cy="890588"/>
          </a:xfrm>
        </p:spPr>
        <p:txBody>
          <a:bodyPr/>
          <a:lstStyle/>
          <a:p>
            <a:r>
              <a:rPr lang="en-US" dirty="0">
                <a:latin typeface="Aldhabi" panose="01000000000000000000" pitchFamily="2" charset="-78"/>
                <a:cs typeface="Aldhabi" panose="01000000000000000000" pitchFamily="2" charset="-78"/>
              </a:rPr>
              <a:t>References</a:t>
            </a:r>
          </a:p>
        </p:txBody>
      </p:sp>
      <p:sp>
        <p:nvSpPr>
          <p:cNvPr id="4" name="TextBox 3">
            <a:extLst>
              <a:ext uri="{FF2B5EF4-FFF2-40B4-BE49-F238E27FC236}">
                <a16:creationId xmlns:a16="http://schemas.microsoft.com/office/drawing/2014/main" id="{D6EA854E-293C-7009-3BBA-C75472A783D9}"/>
              </a:ext>
            </a:extLst>
          </p:cNvPr>
          <p:cNvSpPr txBox="1"/>
          <p:nvPr/>
        </p:nvSpPr>
        <p:spPr>
          <a:xfrm>
            <a:off x="554830" y="1175921"/>
            <a:ext cx="11465720" cy="5632311"/>
          </a:xfrm>
          <a:prstGeom prst="rect">
            <a:avLst/>
          </a:prstGeom>
          <a:noFill/>
        </p:spPr>
        <p:txBody>
          <a:bodyPr wrap="square">
            <a:spAutoFit/>
          </a:bodyPr>
          <a:lstStyle/>
          <a:p>
            <a:r>
              <a:rPr lang="en-US" sz="2400" b="0" i="0" dirty="0">
                <a:solidFill>
                  <a:srgbClr val="212121"/>
                </a:solidFill>
                <a:effectLst/>
                <a:latin typeface="Aldhabi" panose="01000000000000000000" pitchFamily="2" charset="-78"/>
                <a:cs typeface="Aldhabi" panose="01000000000000000000" pitchFamily="2" charset="-78"/>
              </a:rPr>
              <a:t>Bartone, P. T., &amp; Homish, G. G. (2020). Influence of hardiness, avoidance coping, and combat exposure on depression In returning war 	veterans: A moderated-mediation study. </a:t>
            </a:r>
            <a:r>
              <a:rPr lang="en-US" sz="2400" b="0" i="1" dirty="0">
                <a:solidFill>
                  <a:srgbClr val="212121"/>
                </a:solidFill>
                <a:effectLst/>
                <a:latin typeface="Aldhabi" panose="01000000000000000000" pitchFamily="2" charset="-78"/>
                <a:cs typeface="Aldhabi" panose="01000000000000000000" pitchFamily="2" charset="-78"/>
              </a:rPr>
              <a:t>Journal of affective disorders</a:t>
            </a:r>
            <a:r>
              <a:rPr lang="en-US" sz="2400" b="0" i="0" dirty="0">
                <a:solidFill>
                  <a:srgbClr val="212121"/>
                </a:solidFill>
                <a:effectLst/>
                <a:latin typeface="Aldhabi" panose="01000000000000000000" pitchFamily="2" charset="-78"/>
                <a:cs typeface="Aldhabi" panose="01000000000000000000" pitchFamily="2" charset="-78"/>
              </a:rPr>
              <a:t>, </a:t>
            </a:r>
            <a:r>
              <a:rPr lang="en-US" sz="2400" b="0" i="1" dirty="0">
                <a:solidFill>
                  <a:srgbClr val="212121"/>
                </a:solidFill>
                <a:effectLst/>
                <a:latin typeface="Aldhabi" panose="01000000000000000000" pitchFamily="2" charset="-78"/>
                <a:cs typeface="Aldhabi" panose="01000000000000000000" pitchFamily="2" charset="-78"/>
              </a:rPr>
              <a:t>265</a:t>
            </a:r>
            <a:r>
              <a:rPr lang="en-US" sz="2400" b="0" i="0" dirty="0">
                <a:solidFill>
                  <a:srgbClr val="212121"/>
                </a:solidFill>
                <a:effectLst/>
                <a:latin typeface="Aldhabi" panose="01000000000000000000" pitchFamily="2" charset="-78"/>
                <a:cs typeface="Aldhabi" panose="01000000000000000000" pitchFamily="2" charset="-78"/>
              </a:rPr>
              <a:t>, 511–518. https://doi.org/10.1016/j.jad.2020.01.127</a:t>
            </a:r>
            <a:endParaRPr lang="en-US" sz="2400" b="1" i="0" dirty="0">
              <a:solidFill>
                <a:srgbClr val="212121"/>
              </a:solidFill>
              <a:effectLst/>
              <a:latin typeface="Aldhabi" panose="01000000000000000000" pitchFamily="2" charset="-78"/>
              <a:cs typeface="Aldhabi" panose="01000000000000000000" pitchFamily="2" charset="-78"/>
            </a:endParaRPr>
          </a:p>
          <a:p>
            <a:r>
              <a:rPr lang="en-US" sz="2400" b="0" i="0" dirty="0">
                <a:solidFill>
                  <a:srgbClr val="212121"/>
                </a:solidFill>
                <a:effectLst/>
                <a:latin typeface="Aldhabi" panose="01000000000000000000" pitchFamily="2" charset="-78"/>
                <a:cs typeface="Aldhabi" panose="01000000000000000000" pitchFamily="2" charset="-78"/>
              </a:rPr>
              <a:t>Claire </a:t>
            </a:r>
            <a:r>
              <a:rPr lang="en-US" sz="2400" b="0" i="0" dirty="0" err="1">
                <a:solidFill>
                  <a:srgbClr val="212121"/>
                </a:solidFill>
                <a:effectLst/>
                <a:latin typeface="Aldhabi" panose="01000000000000000000" pitchFamily="2" charset="-78"/>
                <a:cs typeface="Aldhabi" panose="01000000000000000000" pitchFamily="2" charset="-78"/>
              </a:rPr>
              <a:t>Houtsma</a:t>
            </a:r>
            <a:r>
              <a:rPr lang="en-US" sz="2400" b="0" i="0" dirty="0">
                <a:solidFill>
                  <a:srgbClr val="212121"/>
                </a:solidFill>
                <a:effectLst/>
                <a:latin typeface="Aldhabi" panose="01000000000000000000" pitchFamily="2" charset="-78"/>
                <a:cs typeface="Aldhabi" panose="01000000000000000000" pitchFamily="2" charset="-78"/>
              </a:rPr>
              <a:t>, Lauren R. </a:t>
            </a:r>
            <a:r>
              <a:rPr lang="en-US" sz="2400" b="0" i="0" dirty="0" err="1">
                <a:solidFill>
                  <a:srgbClr val="212121"/>
                </a:solidFill>
                <a:effectLst/>
                <a:latin typeface="Aldhabi" panose="01000000000000000000" pitchFamily="2" charset="-78"/>
                <a:cs typeface="Aldhabi" panose="01000000000000000000" pitchFamily="2" charset="-78"/>
              </a:rPr>
              <a:t>Khazem</a:t>
            </a:r>
            <a:r>
              <a:rPr lang="en-US" sz="2400" b="0" i="0" dirty="0">
                <a:solidFill>
                  <a:srgbClr val="212121"/>
                </a:solidFill>
                <a:effectLst/>
                <a:latin typeface="Aldhabi" panose="01000000000000000000" pitchFamily="2" charset="-78"/>
                <a:cs typeface="Aldhabi" panose="01000000000000000000" pitchFamily="2" charset="-78"/>
              </a:rPr>
              <a:t>, Bradley A. Green, Michael D. </a:t>
            </a:r>
            <a:r>
              <a:rPr lang="en-US" sz="2400" b="0" i="0" dirty="0" err="1">
                <a:solidFill>
                  <a:srgbClr val="212121"/>
                </a:solidFill>
                <a:effectLst/>
                <a:latin typeface="Aldhabi" panose="01000000000000000000" pitchFamily="2" charset="-78"/>
                <a:cs typeface="Aldhabi" panose="01000000000000000000" pitchFamily="2" charset="-78"/>
              </a:rPr>
              <a:t>Anestis</a:t>
            </a:r>
            <a:r>
              <a:rPr lang="en-US" sz="2400" b="0" i="0" dirty="0">
                <a:solidFill>
                  <a:srgbClr val="212121"/>
                </a:solidFill>
                <a:effectLst/>
                <a:latin typeface="Aldhabi" panose="01000000000000000000" pitchFamily="2" charset="-78"/>
                <a:cs typeface="Aldhabi" panose="01000000000000000000" pitchFamily="2" charset="-78"/>
              </a:rPr>
              <a:t>, Isolating effects of moral injury and low post-deployment 	support within the U.S. military, Psychiatry Research, Volume 247, 2017, Pages 194-199, ISSN 0165-1781, 	</a:t>
            </a:r>
            <a:r>
              <a:rPr lang="en-US" sz="2400" b="0" i="0" dirty="0">
                <a:solidFill>
                  <a:srgbClr val="212121"/>
                </a:solidFill>
                <a:effectLst/>
                <a:latin typeface="Aldhabi" panose="01000000000000000000" pitchFamily="2" charset="-78"/>
                <a:cs typeface="Aldhabi" panose="01000000000000000000" pitchFamily="2" charset="-78"/>
                <a:hlinkClick r:id="rId2"/>
              </a:rPr>
              <a:t>https://doi.org/10.1016/j.psychres.2016.11.031</a:t>
            </a:r>
            <a:r>
              <a:rPr lang="en-US" sz="2400" b="0" i="0" dirty="0">
                <a:solidFill>
                  <a:srgbClr val="212121"/>
                </a:solidFill>
                <a:effectLst/>
                <a:latin typeface="Aldhabi" panose="01000000000000000000" pitchFamily="2" charset="-78"/>
                <a:cs typeface="Aldhabi" panose="01000000000000000000" pitchFamily="2" charset="-78"/>
              </a:rPr>
              <a:t>.</a:t>
            </a:r>
          </a:p>
          <a:p>
            <a:r>
              <a:rPr lang="en-US" sz="2400" b="0" i="0" dirty="0">
                <a:solidFill>
                  <a:srgbClr val="333333"/>
                </a:solidFill>
                <a:effectLst/>
                <a:latin typeface="Aldhabi" panose="01000000000000000000" pitchFamily="2" charset="-78"/>
                <a:cs typeface="Aldhabi" panose="01000000000000000000" pitchFamily="2" charset="-78"/>
              </a:rPr>
              <a:t>Currier, J. M., Drescher, K. D., &amp; </a:t>
            </a:r>
            <a:r>
              <a:rPr lang="en-US" sz="2400" b="0" i="0" dirty="0" err="1">
                <a:solidFill>
                  <a:srgbClr val="333333"/>
                </a:solidFill>
                <a:effectLst/>
                <a:latin typeface="Aldhabi" panose="01000000000000000000" pitchFamily="2" charset="-78"/>
                <a:cs typeface="Aldhabi" panose="01000000000000000000" pitchFamily="2" charset="-78"/>
              </a:rPr>
              <a:t>Nieuwsma</a:t>
            </a:r>
            <a:r>
              <a:rPr lang="en-US" sz="2400" b="0" i="0" dirty="0">
                <a:solidFill>
                  <a:srgbClr val="333333"/>
                </a:solidFill>
                <a:effectLst/>
                <a:latin typeface="Aldhabi" panose="01000000000000000000" pitchFamily="2" charset="-78"/>
                <a:cs typeface="Aldhabi" panose="01000000000000000000" pitchFamily="2" charset="-78"/>
              </a:rPr>
              <a:t>, J. (2021). Introduction to moral injury. In J. M. Currier, K. D. Drescher, &amp; J. </a:t>
            </a:r>
            <a:r>
              <a:rPr lang="en-US" sz="2400" b="0" i="0" dirty="0" err="1">
                <a:solidFill>
                  <a:srgbClr val="333333"/>
                </a:solidFill>
                <a:effectLst/>
                <a:latin typeface="Aldhabi" panose="01000000000000000000" pitchFamily="2" charset="-78"/>
                <a:cs typeface="Aldhabi" panose="01000000000000000000" pitchFamily="2" charset="-78"/>
              </a:rPr>
              <a:t>Nieuwsma</a:t>
            </a:r>
            <a:r>
              <a:rPr lang="en-US" sz="2400" b="0" i="0" dirty="0">
                <a:solidFill>
                  <a:srgbClr val="333333"/>
                </a:solidFill>
                <a:effectLst/>
                <a:latin typeface="Aldhabi" panose="01000000000000000000" pitchFamily="2" charset="-78"/>
                <a:cs typeface="Aldhabi" panose="01000000000000000000" pitchFamily="2" charset="-78"/>
              </a:rPr>
              <a:t> 	(Eds.), </a:t>
            </a:r>
            <a:r>
              <a:rPr lang="en-US" sz="2400" b="0" i="1" dirty="0">
                <a:solidFill>
                  <a:srgbClr val="333333"/>
                </a:solidFill>
                <a:effectLst/>
                <a:latin typeface="Aldhabi" panose="01000000000000000000" pitchFamily="2" charset="-78"/>
                <a:cs typeface="Aldhabi" panose="01000000000000000000" pitchFamily="2" charset="-78"/>
              </a:rPr>
              <a:t>Addressing moral injury in clinical practice</a:t>
            </a:r>
            <a:r>
              <a:rPr lang="en-US" sz="2400" b="0" i="0" dirty="0">
                <a:solidFill>
                  <a:srgbClr val="333333"/>
                </a:solidFill>
                <a:effectLst/>
                <a:latin typeface="Aldhabi" panose="01000000000000000000" pitchFamily="2" charset="-78"/>
                <a:cs typeface="Aldhabi" panose="01000000000000000000" pitchFamily="2" charset="-78"/>
              </a:rPr>
              <a:t> (pp. 3–18). American Psychologic Association.  </a:t>
            </a:r>
          </a:p>
          <a:p>
            <a:r>
              <a:rPr lang="en-US" sz="2400" u="none" strike="noStrike" dirty="0">
                <a:solidFill>
                  <a:srgbClr val="333333"/>
                </a:solidFill>
                <a:latin typeface="Aldhabi" panose="01000000000000000000" pitchFamily="2" charset="-78"/>
                <a:cs typeface="Aldhabi" panose="01000000000000000000" pitchFamily="2" charset="-78"/>
              </a:rPr>
              <a:t>	</a:t>
            </a:r>
            <a:r>
              <a:rPr lang="en-US" sz="2400" b="0" i="0" u="none" strike="noStrike" dirty="0">
                <a:solidFill>
                  <a:srgbClr val="2C72B7"/>
                </a:solidFill>
                <a:effectLst/>
                <a:latin typeface="Aldhabi" panose="01000000000000000000" pitchFamily="2" charset="-78"/>
                <a:cs typeface="Aldhabi" panose="01000000000000000000" pitchFamily="2" charset="-78"/>
                <a:hlinkClick r:id="rId3"/>
              </a:rPr>
              <a:t>https://doi.org/10.1037/0000204-001</a:t>
            </a:r>
            <a:endParaRPr lang="en-US" sz="2400" b="0" i="0" u="none" strike="noStrike" dirty="0">
              <a:solidFill>
                <a:srgbClr val="2C72B7"/>
              </a:solidFill>
              <a:effectLst/>
              <a:latin typeface="Aldhabi" panose="01000000000000000000" pitchFamily="2" charset="-78"/>
              <a:cs typeface="Aldhabi" panose="01000000000000000000" pitchFamily="2" charset="-78"/>
            </a:endParaRPr>
          </a:p>
          <a:p>
            <a:r>
              <a:rPr lang="en-US" sz="2400" b="0" i="0" dirty="0" err="1">
                <a:solidFill>
                  <a:srgbClr val="212121"/>
                </a:solidFill>
                <a:effectLst/>
                <a:latin typeface="Aldhabi" panose="01000000000000000000" pitchFamily="2" charset="-78"/>
                <a:cs typeface="Aldhabi" panose="01000000000000000000" pitchFamily="2" charset="-78"/>
              </a:rPr>
              <a:t>Donoho</a:t>
            </a:r>
            <a:r>
              <a:rPr lang="en-US" sz="2400" b="0" i="0" dirty="0">
                <a:solidFill>
                  <a:srgbClr val="212121"/>
                </a:solidFill>
                <a:effectLst/>
                <a:latin typeface="Aldhabi" panose="01000000000000000000" pitchFamily="2" charset="-78"/>
                <a:cs typeface="Aldhabi" panose="01000000000000000000" pitchFamily="2" charset="-78"/>
              </a:rPr>
              <a:t>, C. J., LeardMann, C., O'Malley, C. A., Walter, K. H., Riviere, L. A., Curry, J. F., &amp; Adler, A. B. (2018). Depression among military 	spouses: Demographic, military, and service member psychological health risk factors. </a:t>
            </a:r>
            <a:r>
              <a:rPr lang="en-US" sz="2400" b="0" i="1" dirty="0">
                <a:solidFill>
                  <a:srgbClr val="212121"/>
                </a:solidFill>
                <a:effectLst/>
                <a:latin typeface="Aldhabi" panose="01000000000000000000" pitchFamily="2" charset="-78"/>
                <a:cs typeface="Aldhabi" panose="01000000000000000000" pitchFamily="2" charset="-78"/>
              </a:rPr>
              <a:t>Depression and anxiety</a:t>
            </a:r>
            <a:r>
              <a:rPr lang="en-US" sz="2400" b="0" i="0" dirty="0">
                <a:solidFill>
                  <a:srgbClr val="212121"/>
                </a:solidFill>
                <a:effectLst/>
                <a:latin typeface="Aldhabi" panose="01000000000000000000" pitchFamily="2" charset="-78"/>
                <a:cs typeface="Aldhabi" panose="01000000000000000000" pitchFamily="2" charset="-78"/>
              </a:rPr>
              <a:t>, </a:t>
            </a:r>
            <a:r>
              <a:rPr lang="en-US" sz="2400" b="0" i="1" dirty="0">
                <a:solidFill>
                  <a:srgbClr val="212121"/>
                </a:solidFill>
                <a:effectLst/>
                <a:latin typeface="Aldhabi" panose="01000000000000000000" pitchFamily="2" charset="-78"/>
                <a:cs typeface="Aldhabi" panose="01000000000000000000" pitchFamily="2" charset="-78"/>
              </a:rPr>
              <a:t>35</a:t>
            </a:r>
            <a:r>
              <a:rPr lang="en-US" sz="2400" b="0" i="0" dirty="0">
                <a:solidFill>
                  <a:srgbClr val="212121"/>
                </a:solidFill>
                <a:effectLst/>
                <a:latin typeface="Aldhabi" panose="01000000000000000000" pitchFamily="2" charset="-78"/>
                <a:cs typeface="Aldhabi" panose="01000000000000000000" pitchFamily="2" charset="-78"/>
              </a:rPr>
              <a:t>(12), 1137–	1144. https://doi.org/10.1002/da.22820</a:t>
            </a:r>
            <a:endParaRPr lang="en-US" sz="2400" b="0" i="0" dirty="0">
              <a:solidFill>
                <a:srgbClr val="2D3B45"/>
              </a:solidFill>
              <a:effectLst/>
              <a:latin typeface="Aldhabi" panose="01000000000000000000" pitchFamily="2" charset="-78"/>
              <a:cs typeface="Aldhabi" panose="01000000000000000000" pitchFamily="2" charset="-78"/>
            </a:endParaRPr>
          </a:p>
          <a:p>
            <a:r>
              <a:rPr lang="en-US" sz="2400" b="0" i="0" dirty="0">
                <a:solidFill>
                  <a:srgbClr val="212121"/>
                </a:solidFill>
                <a:effectLst/>
                <a:latin typeface="Aldhabi" panose="01000000000000000000" pitchFamily="2" charset="-78"/>
                <a:cs typeface="Aldhabi" panose="01000000000000000000" pitchFamily="2" charset="-78"/>
              </a:rPr>
              <a:t>Finnegan, A., &amp; Randles, R. (2022). Nursing care for the military veteran and their family. </a:t>
            </a:r>
            <a:r>
              <a:rPr lang="en-US" sz="2400" b="0" i="1" dirty="0">
                <a:solidFill>
                  <a:srgbClr val="212121"/>
                </a:solidFill>
                <a:effectLst/>
                <a:latin typeface="Aldhabi" panose="01000000000000000000" pitchFamily="2" charset="-78"/>
                <a:cs typeface="Aldhabi" panose="01000000000000000000" pitchFamily="2" charset="-78"/>
              </a:rPr>
              <a:t>Journal of clinical nursing</a:t>
            </a:r>
            <a:r>
              <a:rPr lang="en-US" sz="2400" b="0" i="0" dirty="0">
                <a:solidFill>
                  <a:srgbClr val="212121"/>
                </a:solidFill>
                <a:effectLst/>
                <a:latin typeface="Aldhabi" panose="01000000000000000000" pitchFamily="2" charset="-78"/>
                <a:cs typeface="Aldhabi" panose="01000000000000000000" pitchFamily="2" charset="-78"/>
              </a:rPr>
              <a:t>, </a:t>
            </a:r>
            <a:r>
              <a:rPr lang="en-US" sz="2400" b="0" i="1" dirty="0">
                <a:solidFill>
                  <a:srgbClr val="212121"/>
                </a:solidFill>
                <a:effectLst/>
                <a:latin typeface="Aldhabi" panose="01000000000000000000" pitchFamily="2" charset="-78"/>
                <a:cs typeface="Aldhabi" panose="01000000000000000000" pitchFamily="2" charset="-78"/>
              </a:rPr>
              <a:t>31</a:t>
            </a:r>
            <a:r>
              <a:rPr lang="en-US" sz="2400" b="0" i="0" dirty="0">
                <a:solidFill>
                  <a:srgbClr val="212121"/>
                </a:solidFill>
                <a:effectLst/>
                <a:latin typeface="Aldhabi" panose="01000000000000000000" pitchFamily="2" charset="-78"/>
                <a:cs typeface="Aldhabi" panose="01000000000000000000" pitchFamily="2" charset="-78"/>
              </a:rPr>
              <a:t>(17-18), e29–e31. 	https://doi.org/10.1111/jocn.16345</a:t>
            </a:r>
            <a:endParaRPr lang="en-US" sz="2400" b="0" i="0" dirty="0">
              <a:solidFill>
                <a:srgbClr val="2D3B45"/>
              </a:solidFill>
              <a:effectLst/>
              <a:latin typeface="Aldhabi" panose="01000000000000000000" pitchFamily="2" charset="-78"/>
              <a:cs typeface="Aldhabi" panose="01000000000000000000" pitchFamily="2" charset="-78"/>
            </a:endParaRPr>
          </a:p>
          <a:p>
            <a:r>
              <a:rPr lang="en-US" sz="2400" b="0" i="0" dirty="0">
                <a:solidFill>
                  <a:srgbClr val="212121"/>
                </a:solidFill>
                <a:effectLst/>
                <a:latin typeface="Aldhabi" panose="01000000000000000000" pitchFamily="2" charset="-78"/>
                <a:cs typeface="Aldhabi" panose="01000000000000000000" pitchFamily="2" charset="-78"/>
              </a:rPr>
              <a:t>Held, P., Klassen, B. J., Zalta, A. K., &amp; Pollack, M. H. (2017). Understanding the Impact and Treatment of Moral Injury Among Military 	Service Members. </a:t>
            </a:r>
            <a:r>
              <a:rPr lang="en-US" sz="2400" b="0" i="1" dirty="0">
                <a:solidFill>
                  <a:srgbClr val="212121"/>
                </a:solidFill>
                <a:effectLst/>
                <a:latin typeface="Aldhabi" panose="01000000000000000000" pitchFamily="2" charset="-78"/>
                <a:cs typeface="Aldhabi" panose="01000000000000000000" pitchFamily="2" charset="-78"/>
              </a:rPr>
              <a:t>Focus (American Psychiatric Publishing)</a:t>
            </a:r>
            <a:r>
              <a:rPr lang="en-US" sz="2400" b="0" i="0" dirty="0">
                <a:solidFill>
                  <a:srgbClr val="212121"/>
                </a:solidFill>
                <a:effectLst/>
                <a:latin typeface="Aldhabi" panose="01000000000000000000" pitchFamily="2" charset="-78"/>
                <a:cs typeface="Aldhabi" panose="01000000000000000000" pitchFamily="2" charset="-78"/>
              </a:rPr>
              <a:t>, </a:t>
            </a:r>
            <a:r>
              <a:rPr lang="en-US" sz="2400" b="0" i="1" dirty="0">
                <a:solidFill>
                  <a:srgbClr val="212121"/>
                </a:solidFill>
                <a:effectLst/>
                <a:latin typeface="Aldhabi" panose="01000000000000000000" pitchFamily="2" charset="-78"/>
                <a:cs typeface="Aldhabi" panose="01000000000000000000" pitchFamily="2" charset="-78"/>
              </a:rPr>
              <a:t>15</a:t>
            </a:r>
            <a:r>
              <a:rPr lang="en-US" sz="2400" b="0" i="0" dirty="0">
                <a:solidFill>
                  <a:srgbClr val="212121"/>
                </a:solidFill>
                <a:effectLst/>
                <a:latin typeface="Aldhabi" panose="01000000000000000000" pitchFamily="2" charset="-78"/>
                <a:cs typeface="Aldhabi" panose="01000000000000000000" pitchFamily="2" charset="-78"/>
              </a:rPr>
              <a:t>(4), 399–405. https://doi.org/10.1176/appi.focus.20170023</a:t>
            </a:r>
            <a:endParaRPr lang="en-US" sz="2400" b="0" i="0" dirty="0">
              <a:solidFill>
                <a:srgbClr val="2D3B45"/>
              </a:solidFill>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276303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2072</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Aldhabi</vt:lpstr>
      <vt:lpstr>Arial</vt:lpstr>
      <vt:lpstr>Calibri</vt:lpstr>
      <vt:lpstr>Calibri Light</vt:lpstr>
      <vt:lpstr>Office Theme</vt:lpstr>
      <vt:lpstr>Supporting Veterans and Military Families: Moral injuries of war</vt:lpstr>
      <vt:lpstr>Abstract</vt:lpstr>
      <vt:lpstr>Moral injury… is it real?</vt:lpstr>
      <vt:lpstr>Ways to understand the affects of  moral injury</vt:lpstr>
      <vt:lpstr>Connections of   moral injury</vt:lpstr>
      <vt:lpstr>Getting started</vt:lpstr>
      <vt:lpstr>Examples of treatment strategies (Litz, et.al. 2009)</vt:lpstr>
      <vt:lpstr>PowerPoint Presentation</vt:lpstr>
      <vt:lpstr>References</vt:lpstr>
      <vt:lpstr>PowerPoint Presentation</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Veterans and Military Families: Families living with the effects of war</dc:title>
  <dc:creator>Roberts, Chenal C.</dc:creator>
  <cp:lastModifiedBy>Roberts, Chenal C.</cp:lastModifiedBy>
  <cp:revision>48</cp:revision>
  <dcterms:created xsi:type="dcterms:W3CDTF">2023-05-17T22:59:25Z</dcterms:created>
  <dcterms:modified xsi:type="dcterms:W3CDTF">2023-05-19T05:13:44Z</dcterms:modified>
</cp:coreProperties>
</file>