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1" r:id="rId8"/>
    <p:sldId id="266" r:id="rId9"/>
    <p:sldId id="262" r:id="rId10"/>
    <p:sldId id="267" r:id="rId11"/>
    <p:sldId id="259"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AF9E-4C6B-48ED-972A-DE1DABD04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AE7A3-E33C-4954-B0CF-D15390EB0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6144B-78B8-4D78-9C3C-E7EDE477A48A}"/>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5" name="Footer Placeholder 4">
            <a:extLst>
              <a:ext uri="{FF2B5EF4-FFF2-40B4-BE49-F238E27FC236}">
                <a16:creationId xmlns:a16="http://schemas.microsoft.com/office/drawing/2014/main" id="{7599DC26-F893-464C-BF95-CCF912086B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DF370-C54A-42B5-9F6D-67CA438EFBF1}"/>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147563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D3B8-9881-4B45-B3F8-26700C870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ED30A-9728-4780-A78E-03A17F95D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41219-529E-42FE-A087-C1CA92B8BF2A}"/>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5" name="Footer Placeholder 4">
            <a:extLst>
              <a:ext uri="{FF2B5EF4-FFF2-40B4-BE49-F238E27FC236}">
                <a16:creationId xmlns:a16="http://schemas.microsoft.com/office/drawing/2014/main" id="{45AC2C01-431A-4723-A82B-EBC8CD20AA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C2B349-7D82-4683-860A-AF04D4E4749C}"/>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94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B03FE-DB29-4751-91D9-3B3F236D5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95496-6D8A-4BDE-87ED-AB44E56A18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F489A-AAAF-423C-A57A-4FDF849E648C}"/>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5" name="Footer Placeholder 4">
            <a:extLst>
              <a:ext uri="{FF2B5EF4-FFF2-40B4-BE49-F238E27FC236}">
                <a16:creationId xmlns:a16="http://schemas.microsoft.com/office/drawing/2014/main" id="{373C677A-2626-4260-BAE3-6FAE3EBA34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1807DC-4F87-4760-B4D1-82EB96C0D58F}"/>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118052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A09B-555E-4B9C-AB63-2511D12B6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0B7BD-B219-498C-89C3-F5A6B8141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5FBAB-7464-4352-847C-56FF77AF271B}"/>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5" name="Footer Placeholder 4">
            <a:extLst>
              <a:ext uri="{FF2B5EF4-FFF2-40B4-BE49-F238E27FC236}">
                <a16:creationId xmlns:a16="http://schemas.microsoft.com/office/drawing/2014/main" id="{7F1F2061-EDDC-4A0F-8F61-E6C51EBEB9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EC2EF7-A2E8-4CC8-B7A3-CF330A60386B}"/>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346772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0BDE-E1FD-4F38-9685-1BB590B28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8CBAE-04DE-4A5B-8C1D-EF3D336A0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81A0D8-0D3B-4CB3-93DF-28E662390521}"/>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5" name="Footer Placeholder 4">
            <a:extLst>
              <a:ext uri="{FF2B5EF4-FFF2-40B4-BE49-F238E27FC236}">
                <a16:creationId xmlns:a16="http://schemas.microsoft.com/office/drawing/2014/main" id="{507E2D8D-D8AE-4703-8B9F-63C0FC31D2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AB04D4-715C-46A2-B26C-FFC719915D8A}"/>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275657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4D55-BF9D-437C-BDBC-7F410AF86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C8145-2A36-4039-8380-A945BB2B8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8FE97-1788-4A1D-89C5-84C6A4125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92ABA-3921-451E-88D7-892EF3202018}"/>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6" name="Footer Placeholder 5">
            <a:extLst>
              <a:ext uri="{FF2B5EF4-FFF2-40B4-BE49-F238E27FC236}">
                <a16:creationId xmlns:a16="http://schemas.microsoft.com/office/drawing/2014/main" id="{761BB785-ADB1-4D06-BBF3-E519F66DEF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492E5A-FF44-41E2-BEFC-65FEB0860009}"/>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378761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732E-35DB-4FB8-9437-9904FD9DA4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078DC1-8616-4BB3-A5E2-AC00C5487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BBB5C-933C-4A5A-9632-8BD5D98BE9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CB1F40-E6CB-4E52-A247-6A731604D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0E2C43-BC36-4716-9438-02F7863B81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D74FC1-15BF-4BEA-BA24-8E87A9AD5DCD}"/>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8" name="Footer Placeholder 7">
            <a:extLst>
              <a:ext uri="{FF2B5EF4-FFF2-40B4-BE49-F238E27FC236}">
                <a16:creationId xmlns:a16="http://schemas.microsoft.com/office/drawing/2014/main" id="{5AF3E555-BBA4-4705-9E72-22C9EEAB31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46EA56-3B81-4173-A960-C5663BE1CBBE}"/>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290716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B038-9A1F-4957-B386-032594FA83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4703B-4256-4B76-A1EA-65B71841C240}"/>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4" name="Footer Placeholder 3">
            <a:extLst>
              <a:ext uri="{FF2B5EF4-FFF2-40B4-BE49-F238E27FC236}">
                <a16:creationId xmlns:a16="http://schemas.microsoft.com/office/drawing/2014/main" id="{7856E90E-1B0B-4088-976D-88B53D3752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355A05-A63E-4F67-9FF3-09D7A8F1C0F4}"/>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2755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0FC185-7584-4ACC-AEE0-0643D0446B09}"/>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3" name="Footer Placeholder 2">
            <a:extLst>
              <a:ext uri="{FF2B5EF4-FFF2-40B4-BE49-F238E27FC236}">
                <a16:creationId xmlns:a16="http://schemas.microsoft.com/office/drawing/2014/main" id="{525E5438-2B82-4D6F-BA2B-893A423FB1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0D1E224-E42C-40A8-B070-3C4862DE58A2}"/>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27437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4782-9EAB-401B-A3AF-B00278D7B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455162-05C2-4BFB-A9A8-4C4E5EF68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FE8CD-3C27-4DE5-8EC2-30D27C590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4F586-D66C-406E-BAF6-5B3DEC8A5F90}"/>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6" name="Footer Placeholder 5">
            <a:extLst>
              <a:ext uri="{FF2B5EF4-FFF2-40B4-BE49-F238E27FC236}">
                <a16:creationId xmlns:a16="http://schemas.microsoft.com/office/drawing/2014/main" id="{51B7CC90-7780-4433-914C-9A493DAEEA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1FFC32-410D-4FC7-A5CB-2716E5739A5D}"/>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43962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CCED-D0D4-49FB-A98E-123469FEC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390F23-1E6F-47DF-91FD-847F2D139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854859-B742-4FDF-BDDD-114F567D5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648D0-5576-470D-9645-1458AC209090}"/>
              </a:ext>
            </a:extLst>
          </p:cNvPr>
          <p:cNvSpPr>
            <a:spLocks noGrp="1"/>
          </p:cNvSpPr>
          <p:nvPr>
            <p:ph type="dt" sz="half" idx="10"/>
          </p:nvPr>
        </p:nvSpPr>
        <p:spPr/>
        <p:txBody>
          <a:bodyPr/>
          <a:lstStyle/>
          <a:p>
            <a:fld id="{835B5A94-02AA-43EA-8611-1075DC520B91}" type="datetimeFigureOut">
              <a:rPr lang="en-US" smtClean="0"/>
              <a:t>7/30/2022</a:t>
            </a:fld>
            <a:endParaRPr lang="en-US" dirty="0"/>
          </a:p>
        </p:txBody>
      </p:sp>
      <p:sp>
        <p:nvSpPr>
          <p:cNvPr id="6" name="Footer Placeholder 5">
            <a:extLst>
              <a:ext uri="{FF2B5EF4-FFF2-40B4-BE49-F238E27FC236}">
                <a16:creationId xmlns:a16="http://schemas.microsoft.com/office/drawing/2014/main" id="{CE6A5B54-6CF5-46F2-81C0-26C4F6F92D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C26A73-0E55-48BC-8D46-CB26B6A177D2}"/>
              </a:ext>
            </a:extLst>
          </p:cNvPr>
          <p:cNvSpPr>
            <a:spLocks noGrp="1"/>
          </p:cNvSpPr>
          <p:nvPr>
            <p:ph type="sldNum" sz="quarter" idx="12"/>
          </p:nvPr>
        </p:nvSpPr>
        <p:spPr/>
        <p:txBody>
          <a:bodyPr/>
          <a:lstStyle/>
          <a:p>
            <a:fld id="{1FFEFBAA-AE59-4744-B7DF-9E3A9335E398}" type="slidenum">
              <a:rPr lang="en-US" smtClean="0"/>
              <a:t>‹#›</a:t>
            </a:fld>
            <a:endParaRPr lang="en-US" dirty="0"/>
          </a:p>
        </p:txBody>
      </p:sp>
    </p:spTree>
    <p:extLst>
      <p:ext uri="{BB962C8B-B14F-4D97-AF65-F5344CB8AC3E}">
        <p14:creationId xmlns:p14="http://schemas.microsoft.com/office/powerpoint/2010/main" val="31498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88521-65E7-4BF6-AB2E-77161BECD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ACACA-8011-4C5B-9EB2-17DFF0677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3A618-2A4D-4FD4-AC7E-9DC29B57A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5A94-02AA-43EA-8611-1075DC520B91}" type="datetimeFigureOut">
              <a:rPr lang="en-US" smtClean="0"/>
              <a:t>7/30/2022</a:t>
            </a:fld>
            <a:endParaRPr lang="en-US" dirty="0"/>
          </a:p>
        </p:txBody>
      </p:sp>
      <p:sp>
        <p:nvSpPr>
          <p:cNvPr id="5" name="Footer Placeholder 4">
            <a:extLst>
              <a:ext uri="{FF2B5EF4-FFF2-40B4-BE49-F238E27FC236}">
                <a16:creationId xmlns:a16="http://schemas.microsoft.com/office/drawing/2014/main" id="{D0B51074-8AC7-47EF-8CB8-803F7CA4A3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1FA0D6-3AE0-43C6-9402-F1888043D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EFBAA-AE59-4744-B7DF-9E3A9335E398}" type="slidenum">
              <a:rPr lang="en-US" smtClean="0"/>
              <a:t>‹#›</a:t>
            </a:fld>
            <a:endParaRPr lang="en-US" dirty="0"/>
          </a:p>
        </p:txBody>
      </p:sp>
    </p:spTree>
    <p:extLst>
      <p:ext uri="{BB962C8B-B14F-4D97-AF65-F5344CB8AC3E}">
        <p14:creationId xmlns:p14="http://schemas.microsoft.com/office/powerpoint/2010/main" val="74686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uso.org/stories/3005-over-200-years-of-service-the-history-of-women-in-the-us-military" TargetMode="External"/><Relationship Id="rId2" Type="http://schemas.openxmlformats.org/officeDocument/2006/relationships/hyperlink" Target="https://www.history.com/news/women-fought-armed-forces-war-service" TargetMode="External"/><Relationship Id="rId1" Type="http://schemas.openxmlformats.org/officeDocument/2006/relationships/slideLayout" Target="../slideLayouts/slideLayout2.xml"/><Relationship Id="rId5" Type="http://schemas.openxmlformats.org/officeDocument/2006/relationships/hyperlink" Target="https://www.wearethemighty.com/military-life/role-of-women-in-the-military/" TargetMode="External"/><Relationship Id="rId4" Type="http://schemas.openxmlformats.org/officeDocument/2006/relationships/hyperlink" Target="https://www.af.mil/News/Article-Display/Article/109629/esther-blake-first-enlisted-woman-in-the-air-for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rookings.edu/essay/women-warriors-the-ongoing-story-of-integrating-and-diversifying-the-armed-forces/" TargetMode="External"/><Relationship Id="rId2" Type="http://schemas.openxmlformats.org/officeDocument/2006/relationships/hyperlink" Target="https://doi.org/10.1016/j.apnu.2016.01.008" TargetMode="External"/><Relationship Id="rId1" Type="http://schemas.openxmlformats.org/officeDocument/2006/relationships/slideLayout" Target="../slideLayouts/slideLayout2.xml"/><Relationship Id="rId6" Type="http://schemas.openxmlformats.org/officeDocument/2006/relationships/hyperlink" Target="https://www.battlefields.org/learn/articles/women-american-revolution" TargetMode="External"/><Relationship Id="rId5" Type="http://schemas.openxmlformats.org/officeDocument/2006/relationships/hyperlink" Target="https://time.com/6051363/vietnam-war-women-memorial/" TargetMode="External"/><Relationship Id="rId4" Type="http://schemas.openxmlformats.org/officeDocument/2006/relationships/hyperlink" Target="http://www.revolutionarywarjournal.com/deborah-sampson-continental-soldier-in-the-american-revolution-disguised-as-a-man-she-fought-was-wounded-and-received-an-honorable-dischar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017DCF-D761-4206-9BA1-C069C2FB028F}"/>
              </a:ext>
            </a:extLst>
          </p:cNvPr>
          <p:cNvSpPr>
            <a:spLocks noGrp="1"/>
          </p:cNvSpPr>
          <p:nvPr>
            <p:ph type="ctrTitle"/>
          </p:nvPr>
        </p:nvSpPr>
        <p:spPr>
          <a:xfrm>
            <a:off x="648728" y="687479"/>
            <a:ext cx="3444240" cy="1574874"/>
          </a:xfrm>
        </p:spPr>
        <p:txBody>
          <a:bodyPr vert="horz" lIns="91440" tIns="45720" rIns="91440" bIns="45720" rtlCol="0" anchor="b">
            <a:normAutofit/>
          </a:bodyPr>
          <a:lstStyle/>
          <a:p>
            <a:pPr marL="0" marR="0" algn="l">
              <a:spcAft>
                <a:spcPts val="800"/>
              </a:spcAft>
            </a:pPr>
            <a:r>
              <a:rPr lang="en-US" altLang="en-US" sz="3600" b="1" kern="1200" dirty="0">
                <a:solidFill>
                  <a:schemeClr val="tx1"/>
                </a:solidFill>
                <a:effectLst>
                  <a:outerShdw blurRad="38100" dist="38100" dir="2700000" algn="tl">
                    <a:srgbClr val="000000">
                      <a:alpha val="43137"/>
                    </a:srgbClr>
                  </a:outerShdw>
                </a:effectLst>
                <a:latin typeface="Constantia" panose="02030602050306030303" pitchFamily="18" charset="0"/>
              </a:rPr>
              <a:t>Evolution of </a:t>
            </a:r>
            <a:br>
              <a:rPr lang="en-US" altLang="en-US" sz="3600" b="1" kern="1200" dirty="0">
                <a:solidFill>
                  <a:schemeClr val="tx1"/>
                </a:solidFill>
                <a:effectLst>
                  <a:outerShdw blurRad="38100" dist="38100" dir="2700000" algn="tl">
                    <a:srgbClr val="000000">
                      <a:alpha val="43137"/>
                    </a:srgbClr>
                  </a:outerShdw>
                </a:effectLst>
                <a:latin typeface="Constantia" panose="02030602050306030303" pitchFamily="18" charset="0"/>
              </a:rPr>
            </a:br>
            <a:r>
              <a:rPr lang="en-US" altLang="en-US" sz="3600" b="1" kern="1200" dirty="0">
                <a:solidFill>
                  <a:schemeClr val="tx1"/>
                </a:solidFill>
                <a:effectLst>
                  <a:outerShdw blurRad="38100" dist="38100" dir="2700000" algn="tl">
                    <a:srgbClr val="000000">
                      <a:alpha val="43137"/>
                    </a:srgbClr>
                  </a:outerShdw>
                </a:effectLst>
                <a:latin typeface="Constantia" panose="02030602050306030303" pitchFamily="18" charset="0"/>
              </a:rPr>
              <a:t>Women in War</a:t>
            </a:r>
            <a:endParaRPr lang="en-US" sz="3600" kern="1200" dirty="0">
              <a:solidFill>
                <a:schemeClr val="tx1"/>
              </a:solidFill>
              <a:latin typeface="Constantia" panose="02030602050306030303" pitchFamily="18" charset="0"/>
            </a:endParaRPr>
          </a:p>
        </p:txBody>
      </p:sp>
      <p:grpSp>
        <p:nvGrpSpPr>
          <p:cNvPr id="49" name="Group 48">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50"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3AC78855-44C2-42D7-935B-AC7624351339}"/>
              </a:ext>
            </a:extLst>
          </p:cNvPr>
          <p:cNvSpPr txBox="1"/>
          <p:nvPr/>
        </p:nvSpPr>
        <p:spPr>
          <a:xfrm>
            <a:off x="574758" y="4449700"/>
            <a:ext cx="3444240" cy="1720821"/>
          </a:xfrm>
          <a:prstGeom prst="rect">
            <a:avLst/>
          </a:prstGeom>
        </p:spPr>
        <p:txBody>
          <a:bodyPr vert="horz" lIns="91440" tIns="45720" rIns="91440" bIns="45720" rtlCol="0" anchor="ctr">
            <a:normAutofit lnSpcReduction="10000"/>
          </a:bodyPr>
          <a:lstStyle/>
          <a:p>
            <a:pPr>
              <a:lnSpc>
                <a:spcPct val="90000"/>
              </a:lnSpc>
              <a:spcAft>
                <a:spcPts val="600"/>
              </a:spcAft>
            </a:pPr>
            <a:r>
              <a:rPr lang="en-US" dirty="0"/>
              <a:t>Chenal-Christine N. Roberts</a:t>
            </a:r>
            <a:br>
              <a:rPr lang="en-US" dirty="0"/>
            </a:br>
            <a:r>
              <a:rPr lang="en-US" dirty="0"/>
              <a:t>University of Colorado, College of Nursing </a:t>
            </a:r>
            <a:br>
              <a:rPr lang="en-US" dirty="0"/>
            </a:br>
            <a:r>
              <a:rPr lang="en-US" dirty="0"/>
              <a:t>NURS 6015 - Women and War </a:t>
            </a:r>
            <a:br>
              <a:rPr lang="en-US" dirty="0"/>
            </a:br>
            <a:r>
              <a:rPr lang="en-US" dirty="0"/>
              <a:t>Dr. Lori Trego</a:t>
            </a:r>
            <a:br>
              <a:rPr lang="en-US" dirty="0"/>
            </a:br>
            <a:r>
              <a:rPr lang="en-US" dirty="0"/>
              <a:t>Final - July 31, 2022</a:t>
            </a:r>
            <a:br>
              <a:rPr lang="en-US" dirty="0"/>
            </a:br>
            <a:endParaRPr lang="en-US" dirty="0"/>
          </a:p>
        </p:txBody>
      </p:sp>
      <p:pic>
        <p:nvPicPr>
          <p:cNvPr id="11" name="Picture 10">
            <a:extLst>
              <a:ext uri="{FF2B5EF4-FFF2-40B4-BE49-F238E27FC236}">
                <a16:creationId xmlns:a16="http://schemas.microsoft.com/office/drawing/2014/main" id="{90E5C30E-63E7-4CF6-979F-8AF405962E28}"/>
              </a:ext>
            </a:extLst>
          </p:cNvPr>
          <p:cNvPicPr>
            <a:picLocks noChangeAspect="1"/>
          </p:cNvPicPr>
          <p:nvPr/>
        </p:nvPicPr>
        <p:blipFill rotWithShape="1">
          <a:blip r:embed="rId2"/>
          <a:srcRect l="4206" r="1" b="1"/>
          <a:stretch/>
        </p:blipFill>
        <p:spPr>
          <a:xfrm>
            <a:off x="4466900" y="531074"/>
            <a:ext cx="3566160" cy="5577118"/>
          </a:xfrm>
          <a:prstGeom prst="rect">
            <a:avLst/>
          </a:prstGeom>
        </p:spPr>
      </p:pic>
      <p:pic>
        <p:nvPicPr>
          <p:cNvPr id="8" name="Picture 7">
            <a:extLst>
              <a:ext uri="{FF2B5EF4-FFF2-40B4-BE49-F238E27FC236}">
                <a16:creationId xmlns:a16="http://schemas.microsoft.com/office/drawing/2014/main" id="{1954B18A-1E0F-4599-8E06-4F625378C9DE}"/>
              </a:ext>
            </a:extLst>
          </p:cNvPr>
          <p:cNvPicPr>
            <a:picLocks noChangeAspect="1"/>
          </p:cNvPicPr>
          <p:nvPr/>
        </p:nvPicPr>
        <p:blipFill rotWithShape="1">
          <a:blip r:embed="rId3"/>
          <a:srcRect l="2422" r="12322" b="1"/>
          <a:stretch/>
        </p:blipFill>
        <p:spPr>
          <a:xfrm>
            <a:off x="8321044" y="531074"/>
            <a:ext cx="3566160" cy="5577118"/>
          </a:xfrm>
          <a:prstGeom prst="rect">
            <a:avLst/>
          </a:prstGeom>
        </p:spPr>
      </p:pic>
      <p:sp>
        <p:nvSpPr>
          <p:cNvPr id="71" name="Rectangle 7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825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F4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C48330-606E-4EC9-8739-0BE9EA21D176}"/>
              </a:ext>
            </a:extLst>
          </p:cNvPr>
          <p:cNvSpPr>
            <a:spLocks noGrp="1"/>
          </p:cNvSpPr>
          <p:nvPr>
            <p:ph type="title"/>
          </p:nvPr>
        </p:nvSpPr>
        <p:spPr>
          <a:xfrm>
            <a:off x="524256" y="491260"/>
            <a:ext cx="6594189" cy="1625210"/>
          </a:xfrm>
        </p:spPr>
        <p:txBody>
          <a:bodyPr>
            <a:normAutofit/>
          </a:bodyPr>
          <a:lstStyle/>
          <a:p>
            <a:r>
              <a:rPr lang="en-US" dirty="0">
                <a:solidFill>
                  <a:srgbClr val="FFFFFF"/>
                </a:solidFill>
                <a:effectLst>
                  <a:outerShdw blurRad="38100" dist="38100" dir="2700000" algn="tl">
                    <a:srgbClr val="000000">
                      <a:alpha val="43137"/>
                    </a:srgbClr>
                  </a:outerShdw>
                </a:effectLst>
                <a:latin typeface="Constantia" panose="02030602050306030303" pitchFamily="18" charset="0"/>
              </a:rPr>
              <a:t>To The Future Of </a:t>
            </a:r>
            <a:br>
              <a:rPr lang="en-US" dirty="0">
                <a:solidFill>
                  <a:srgbClr val="FFFFFF"/>
                </a:solidFill>
                <a:effectLst>
                  <a:outerShdw blurRad="38100" dist="38100" dir="2700000" algn="tl">
                    <a:srgbClr val="000000">
                      <a:alpha val="43137"/>
                    </a:srgbClr>
                  </a:outerShdw>
                </a:effectLst>
                <a:latin typeface="Constantia" panose="02030602050306030303" pitchFamily="18" charset="0"/>
              </a:rPr>
            </a:br>
            <a:r>
              <a:rPr lang="en-US" dirty="0">
                <a:solidFill>
                  <a:srgbClr val="FFFFFF"/>
                </a:solidFill>
                <a:effectLst>
                  <a:outerShdw blurRad="38100" dist="38100" dir="2700000" algn="tl">
                    <a:srgbClr val="000000">
                      <a:alpha val="43137"/>
                    </a:srgbClr>
                  </a:outerShdw>
                </a:effectLst>
                <a:latin typeface="Constantia" panose="02030602050306030303" pitchFamily="18" charset="0"/>
              </a:rPr>
              <a:t>Women In War</a:t>
            </a:r>
          </a:p>
        </p:txBody>
      </p:sp>
      <p:pic>
        <p:nvPicPr>
          <p:cNvPr id="4" name="Picture 3">
            <a:extLst>
              <a:ext uri="{FF2B5EF4-FFF2-40B4-BE49-F238E27FC236}">
                <a16:creationId xmlns:a16="http://schemas.microsoft.com/office/drawing/2014/main" id="{A3935D3B-5502-4967-8038-E60BB009B8B3}"/>
              </a:ext>
            </a:extLst>
          </p:cNvPr>
          <p:cNvPicPr>
            <a:picLocks noChangeAspect="1"/>
          </p:cNvPicPr>
          <p:nvPr/>
        </p:nvPicPr>
        <p:blipFill rotWithShape="1">
          <a:blip r:embed="rId2"/>
          <a:srcRect t="4793" r="-2" b="9396"/>
          <a:stretch/>
        </p:blipFill>
        <p:spPr>
          <a:xfrm>
            <a:off x="327549" y="2454903"/>
            <a:ext cx="3442801" cy="4080254"/>
          </a:xfrm>
          <a:prstGeom prst="rect">
            <a:avLst/>
          </a:prstGeom>
        </p:spPr>
      </p:pic>
      <p:pic>
        <p:nvPicPr>
          <p:cNvPr id="6" name="Picture 5">
            <a:extLst>
              <a:ext uri="{FF2B5EF4-FFF2-40B4-BE49-F238E27FC236}">
                <a16:creationId xmlns:a16="http://schemas.microsoft.com/office/drawing/2014/main" id="{6F9D1C62-7795-4EB8-8637-FD3C17CB2589}"/>
              </a:ext>
            </a:extLst>
          </p:cNvPr>
          <p:cNvPicPr>
            <a:picLocks noChangeAspect="1"/>
          </p:cNvPicPr>
          <p:nvPr/>
        </p:nvPicPr>
        <p:blipFill rotWithShape="1">
          <a:blip r:embed="rId3"/>
          <a:srcRect l="-2234" t="3445" r="7112" b="902"/>
          <a:stretch/>
        </p:blipFill>
        <p:spPr>
          <a:xfrm>
            <a:off x="3856699" y="2454903"/>
            <a:ext cx="3566160" cy="2011680"/>
          </a:xfrm>
          <a:prstGeom prst="rect">
            <a:avLst/>
          </a:prstGeom>
        </p:spPr>
      </p:pic>
      <p:pic>
        <p:nvPicPr>
          <p:cNvPr id="5" name="Picture 4">
            <a:extLst>
              <a:ext uri="{FF2B5EF4-FFF2-40B4-BE49-F238E27FC236}">
                <a16:creationId xmlns:a16="http://schemas.microsoft.com/office/drawing/2014/main" id="{5A19C2B4-903B-46DF-993C-29BA71138E23}"/>
              </a:ext>
            </a:extLst>
          </p:cNvPr>
          <p:cNvPicPr>
            <a:picLocks noChangeAspect="1"/>
          </p:cNvPicPr>
          <p:nvPr/>
        </p:nvPicPr>
        <p:blipFill rotWithShape="1">
          <a:blip r:embed="rId4"/>
          <a:srcRect l="922" r="426" b="2"/>
          <a:stretch/>
        </p:blipFill>
        <p:spPr>
          <a:xfrm>
            <a:off x="3941061" y="4572285"/>
            <a:ext cx="3447288" cy="1956816"/>
          </a:xfrm>
          <a:prstGeom prst="rect">
            <a:avLst/>
          </a:prstGeom>
        </p:spPr>
      </p:pic>
      <p:sp>
        <p:nvSpPr>
          <p:cNvPr id="18"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AC2BB6-5F54-4481-86D9-86080135CCE6}"/>
              </a:ext>
            </a:extLst>
          </p:cNvPr>
          <p:cNvSpPr>
            <a:spLocks noGrp="1"/>
          </p:cNvSpPr>
          <p:nvPr>
            <p:ph idx="1"/>
          </p:nvPr>
        </p:nvSpPr>
        <p:spPr>
          <a:xfrm>
            <a:off x="7670800" y="491260"/>
            <a:ext cx="4074159" cy="5960339"/>
          </a:xfrm>
        </p:spPr>
        <p:txBody>
          <a:bodyPr anchor="ctr">
            <a:normAutofit fontScale="47500" lnSpcReduction="20000"/>
          </a:bodyPr>
          <a:lstStyle/>
          <a:p>
            <a:pPr marL="0" marR="0" indent="0">
              <a:spcBef>
                <a:spcPts val="0"/>
              </a:spcBef>
              <a:spcAft>
                <a:spcPts val="800"/>
              </a:spcAft>
              <a:buNone/>
              <a:tabLst>
                <a:tab pos="882650" algn="l"/>
              </a:tabLst>
            </a:pPr>
            <a:r>
              <a:rPr lang="en-US" sz="3300"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The early 21st century has proved it continues to move forward for women in the military. </a:t>
            </a:r>
            <a:r>
              <a:rPr lang="en-US" sz="3300" b="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Colonel Linda McTague</a:t>
            </a:r>
            <a:r>
              <a:rPr lang="en-US" sz="3300"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 became the first female commander of a fighter squadron, while women in the Army and Marines edged ever closer to full combat duty. In January 2013, Secretary of Defense, Leon Panetta, lifted the ban on women in combat roles and gave the military two years to complete integration. </a:t>
            </a:r>
          </a:p>
          <a:p>
            <a:pPr marL="0" marR="0" indent="0">
              <a:spcBef>
                <a:spcPts val="0"/>
              </a:spcBef>
              <a:spcAft>
                <a:spcPts val="800"/>
              </a:spcAft>
              <a:buNone/>
              <a:tabLst>
                <a:tab pos="882650" algn="l"/>
              </a:tabLst>
            </a:pPr>
            <a:r>
              <a:rPr lang="en-US" sz="3300" dirty="0">
                <a:solidFill>
                  <a:srgbClr val="FFFFFF"/>
                </a:solidFill>
                <a:latin typeface="Constantia" panose="02030602050306030303" pitchFamily="18" charset="0"/>
                <a:ea typeface="Calibri" panose="020F0502020204030204" pitchFamily="34" charset="0"/>
                <a:cs typeface="Times New Roman" panose="02020603050405020304" pitchFamily="18" charset="0"/>
              </a:rPr>
              <a:t>In</a:t>
            </a:r>
            <a:r>
              <a:rPr lang="en-US" sz="3300"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 2015, two women completed the prestigious Army Ranger School. After this, the Pentagon announced that all combat jobs must be open to women. The decision to open combat jobs to women is groundbreaking, not only because it expands the roles women can take in the military, but also because it opens opportunities for women to advance into the highest ranks of the military.</a:t>
            </a:r>
          </a:p>
          <a:p>
            <a:pPr marL="0" marR="0" indent="0">
              <a:spcBef>
                <a:spcPts val="0"/>
              </a:spcBef>
              <a:spcAft>
                <a:spcPts val="800"/>
              </a:spcAft>
              <a:buNone/>
              <a:tabLst>
                <a:tab pos="882650" algn="l"/>
              </a:tabLst>
            </a:pPr>
            <a:r>
              <a:rPr lang="en-US" sz="3300"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As the evolution of women in the military continues, the United States is finally moving towards fully leveraging the power, intelligence, and influence of female military leaders. Our nation is far behind other countries with the integration of women in the military, but the continued momentum shows there is no end to what women can do, what we can achieve. </a:t>
            </a:r>
          </a:p>
          <a:p>
            <a:endParaRPr lang="en-US" sz="1200" dirty="0">
              <a:solidFill>
                <a:srgbClr val="FFFFFF"/>
              </a:solidFill>
            </a:endParaRPr>
          </a:p>
        </p:txBody>
      </p:sp>
    </p:spTree>
    <p:extLst>
      <p:ext uri="{BB962C8B-B14F-4D97-AF65-F5344CB8AC3E}">
        <p14:creationId xmlns:p14="http://schemas.microsoft.com/office/powerpoint/2010/main" val="102277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7116-5D98-4C5C-A810-C3D81E73C4C8}"/>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Constantia" panose="02030602050306030303" pitchFamily="18" charset="0"/>
              </a:rPr>
              <a:t>References</a:t>
            </a:r>
          </a:p>
        </p:txBody>
      </p:sp>
      <p:sp>
        <p:nvSpPr>
          <p:cNvPr id="3" name="Content Placeholder 2">
            <a:extLst>
              <a:ext uri="{FF2B5EF4-FFF2-40B4-BE49-F238E27FC236}">
                <a16:creationId xmlns:a16="http://schemas.microsoft.com/office/drawing/2014/main" id="{8A8B2249-C25B-477E-BAFC-F65BF9E2E53D}"/>
              </a:ext>
            </a:extLst>
          </p:cNvPr>
          <p:cNvSpPr>
            <a:spLocks noGrp="1"/>
          </p:cNvSpPr>
          <p:nvPr>
            <p:ph idx="1"/>
          </p:nvPr>
        </p:nvSpPr>
        <p:spPr>
          <a:xfrm>
            <a:off x="838200" y="1563687"/>
            <a:ext cx="10515600" cy="5189538"/>
          </a:xfrm>
        </p:spPr>
        <p:txBody>
          <a:bodyPr>
            <a:noAutofit/>
          </a:bodyPr>
          <a:lstStyle/>
          <a:p>
            <a:pPr marL="0">
              <a:lnSpc>
                <a:spcPct val="107000"/>
              </a:lnSpc>
              <a:spcBef>
                <a:spcPts val="0"/>
              </a:spcBef>
              <a:spcAft>
                <a:spcPts val="800"/>
              </a:spcAft>
              <a:tabLst>
                <a:tab pos="882650" algn="l"/>
              </a:tabLst>
            </a:pPr>
            <a:r>
              <a:rPr lang="en-US" sz="1700" dirty="0">
                <a:effectLst/>
                <a:latin typeface="Constantia" panose="02030602050306030303" pitchFamily="18" charset="0"/>
              </a:rPr>
              <a:t>Blakemore, E. (2018, June 29). </a:t>
            </a:r>
            <a:r>
              <a:rPr lang="en-US" sz="1700" i="1" dirty="0">
                <a:effectLst/>
                <a:latin typeface="Constantia" panose="02030602050306030303" pitchFamily="18" charset="0"/>
              </a:rPr>
              <a:t>How women fought their way into the U.S. Armed Forces</a:t>
            </a:r>
            <a:r>
              <a:rPr lang="en-US" sz="1700" dirty="0">
                <a:effectLst/>
                <a:latin typeface="Constantia" panose="02030602050306030303" pitchFamily="18" charset="0"/>
              </a:rPr>
              <a:t>. History.com. 	</a:t>
            </a:r>
            <a:r>
              <a:rPr lang="en-US" sz="1700" dirty="0">
                <a:effectLst/>
                <a:latin typeface="Constantia" panose="02030602050306030303" pitchFamily="18" charset="0"/>
                <a:hlinkClick r:id="rId2"/>
              </a:rPr>
              <a:t>https://www.history.com/news/women-fought-armed-forces-war-service</a:t>
            </a:r>
            <a:r>
              <a:rPr lang="en-US" sz="1700" dirty="0">
                <a:effectLst/>
                <a:latin typeface="Constantia" panose="02030602050306030303" pitchFamily="18" charset="0"/>
              </a:rPr>
              <a:t>  </a:t>
            </a:r>
            <a:endParaRPr lang="en-US" sz="1700" dirty="0">
              <a:effectLst/>
              <a:latin typeface="Constantia" panose="0203060205030603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882650" algn="l"/>
              </a:tabLst>
            </a:pPr>
            <a:r>
              <a:rPr lang="en-US" sz="1700" dirty="0">
                <a:effectLst/>
                <a:latin typeface="Constantia" panose="02030602050306030303" pitchFamily="18" charset="0"/>
                <a:ea typeface="Calibri" panose="020F0502020204030204" pitchFamily="34" charset="0"/>
                <a:cs typeface="Times New Roman" panose="02020603050405020304" pitchFamily="18" charset="0"/>
              </a:rPr>
              <a:t>Boyd, M. A., Bradshaw, W., &amp; Robinson, M. (2013). Mental health issues of women deployed to Iraq and 	Afghanistan. </a:t>
            </a:r>
            <a:r>
              <a:rPr lang="en-US" sz="1700" i="1" dirty="0">
                <a:effectLst/>
                <a:latin typeface="Constantia" panose="02030602050306030303" pitchFamily="18" charset="0"/>
                <a:ea typeface="Calibri" panose="020F0502020204030204" pitchFamily="34" charset="0"/>
                <a:cs typeface="Times New Roman" panose="02020603050405020304" pitchFamily="18" charset="0"/>
              </a:rPr>
              <a:t>Archives of Psychiatric Nursing</a:t>
            </a:r>
            <a:r>
              <a:rPr lang="en-US" sz="1700" dirty="0">
                <a:effectLst/>
                <a:latin typeface="Constantia" panose="02030602050306030303" pitchFamily="18" charset="0"/>
                <a:ea typeface="Calibri" panose="020F0502020204030204" pitchFamily="34" charset="0"/>
                <a:cs typeface="Times New Roman" panose="02020603050405020304" pitchFamily="18" charset="0"/>
              </a:rPr>
              <a:t>, </a:t>
            </a:r>
            <a:r>
              <a:rPr lang="en-US" sz="1700" i="1" dirty="0">
                <a:effectLst/>
                <a:latin typeface="Constantia" panose="02030602050306030303" pitchFamily="18" charset="0"/>
                <a:ea typeface="Calibri" panose="020F0502020204030204" pitchFamily="34" charset="0"/>
                <a:cs typeface="Times New Roman" panose="02020603050405020304" pitchFamily="18" charset="0"/>
              </a:rPr>
              <a:t>27</a:t>
            </a:r>
            <a:r>
              <a:rPr lang="en-US" sz="1700" dirty="0">
                <a:effectLst/>
                <a:latin typeface="Constantia" panose="02030602050306030303" pitchFamily="18" charset="0"/>
                <a:ea typeface="Calibri" panose="020F0502020204030204" pitchFamily="34" charset="0"/>
                <a:cs typeface="Times New Roman" panose="02020603050405020304" pitchFamily="18" charset="0"/>
              </a:rPr>
              <a:t>(1), 10–22. https://doi.org/10.1016/j.apnu.2012.10.005 </a:t>
            </a:r>
          </a:p>
          <a:p>
            <a:pPr marL="0" marR="0">
              <a:lnSpc>
                <a:spcPct val="107000"/>
              </a:lnSpc>
              <a:spcBef>
                <a:spcPts val="0"/>
              </a:spcBef>
              <a:spcAft>
                <a:spcPts val="800"/>
              </a:spcAft>
              <a:tabLst>
                <a:tab pos="882650" algn="l"/>
              </a:tabLst>
            </a:pPr>
            <a:r>
              <a:rPr lang="en-US" sz="1700" b="0" i="0" dirty="0">
                <a:solidFill>
                  <a:srgbClr val="212121"/>
                </a:solidFill>
                <a:effectLst/>
                <a:latin typeface="Constantia" panose="02030602050306030303" pitchFamily="18" charset="0"/>
              </a:rPr>
              <a:t>Carney, C. P., Sampson, T. R., Voelker, M., Woolson, R., Thorne, P., &amp; Doebbeling, B. N. (2003). Women in 	the Gulf War: combat experience, exposures</a:t>
            </a:r>
            <a:r>
              <a:rPr lang="en-US" sz="1700" dirty="0">
                <a:solidFill>
                  <a:srgbClr val="212121"/>
                </a:solidFill>
                <a:latin typeface="Constantia" panose="02030602050306030303" pitchFamily="18" charset="0"/>
              </a:rPr>
              <a:t>, </a:t>
            </a:r>
            <a:r>
              <a:rPr lang="en-US" sz="1700" b="0" i="0" dirty="0">
                <a:solidFill>
                  <a:srgbClr val="212121"/>
                </a:solidFill>
                <a:effectLst/>
                <a:latin typeface="Constantia" panose="02030602050306030303" pitchFamily="18" charset="0"/>
              </a:rPr>
              <a:t>and subsequent health care use. </a:t>
            </a:r>
            <a:r>
              <a:rPr lang="en-US" sz="1700" b="0" i="1" dirty="0">
                <a:solidFill>
                  <a:srgbClr val="212121"/>
                </a:solidFill>
                <a:effectLst/>
                <a:latin typeface="Constantia" panose="02030602050306030303" pitchFamily="18" charset="0"/>
              </a:rPr>
              <a:t>Military 	medicine</a:t>
            </a:r>
            <a:r>
              <a:rPr lang="en-US" sz="1700" b="0" i="0" dirty="0">
                <a:solidFill>
                  <a:srgbClr val="212121"/>
                </a:solidFill>
                <a:effectLst/>
                <a:latin typeface="Constantia" panose="02030602050306030303" pitchFamily="18" charset="0"/>
              </a:rPr>
              <a:t>, </a:t>
            </a:r>
            <a:r>
              <a:rPr lang="en-US" sz="1700" b="0" i="1" dirty="0">
                <a:solidFill>
                  <a:srgbClr val="212121"/>
                </a:solidFill>
                <a:effectLst/>
                <a:latin typeface="Constantia" panose="02030602050306030303" pitchFamily="18" charset="0"/>
              </a:rPr>
              <a:t>168</a:t>
            </a:r>
            <a:r>
              <a:rPr lang="en-US" sz="1700" b="0" i="0" dirty="0">
                <a:solidFill>
                  <a:srgbClr val="212121"/>
                </a:solidFill>
                <a:effectLst/>
                <a:latin typeface="Constantia" panose="02030602050306030303" pitchFamily="18" charset="0"/>
              </a:rPr>
              <a:t>(8), 654–661.</a:t>
            </a:r>
            <a:endParaRPr lang="en-US" sz="1700" dirty="0">
              <a:effectLst/>
              <a:latin typeface="Constantia" panose="02030602050306030303" pitchFamily="18"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tabLst>
                <a:tab pos="882650" algn="l"/>
              </a:tabLst>
            </a:pPr>
            <a:r>
              <a:rPr lang="en-US" sz="1700" dirty="0">
                <a:effectLst/>
                <a:latin typeface="Constantia" panose="02030602050306030303" pitchFamily="18" charset="0"/>
              </a:rPr>
              <a:t>DeSimone, D. (2022, June 17). </a:t>
            </a:r>
            <a:r>
              <a:rPr lang="en-US" sz="1700" i="1" dirty="0">
                <a:effectLst/>
                <a:latin typeface="Constantia" panose="02030602050306030303" pitchFamily="18" charset="0"/>
              </a:rPr>
              <a:t>Over 200 years of service: The history of women in the U.S. military</a:t>
            </a:r>
            <a:r>
              <a:rPr lang="en-US" sz="1700" dirty="0">
                <a:effectLst/>
                <a:latin typeface="Constantia" panose="02030602050306030303" pitchFamily="18" charset="0"/>
              </a:rPr>
              <a:t>. United 	Service Organizations.  </a:t>
            </a:r>
            <a:r>
              <a:rPr lang="en-US" sz="1700" dirty="0">
                <a:effectLst/>
                <a:latin typeface="Constantia" panose="02030602050306030303" pitchFamily="18" charset="0"/>
                <a:hlinkClick r:id="rId3"/>
              </a:rPr>
              <a:t>https://www.uso.org/stories/3005-over-200-years-of-service-the-history-of-</a:t>
            </a:r>
            <a:r>
              <a:rPr lang="en-US" sz="1700" dirty="0">
                <a:effectLst/>
                <a:latin typeface="Constantia" panose="02030602050306030303" pitchFamily="18" charset="0"/>
              </a:rPr>
              <a:t>	</a:t>
            </a:r>
            <a:r>
              <a:rPr lang="en-US" sz="1700" dirty="0">
                <a:effectLst/>
                <a:latin typeface="Constantia" panose="02030602050306030303" pitchFamily="18" charset="0"/>
                <a:hlinkClick r:id="rId3"/>
              </a:rPr>
              <a:t>women-in-the-us-military</a:t>
            </a:r>
            <a:r>
              <a:rPr lang="en-US" sz="1700" dirty="0">
                <a:effectLst/>
                <a:latin typeface="Constantia" panose="02030602050306030303" pitchFamily="18" charset="0"/>
              </a:rPr>
              <a:t> </a:t>
            </a:r>
            <a:endParaRPr lang="en-US" sz="1700" i="1" dirty="0">
              <a:effectLst/>
              <a:latin typeface="Constantia" panose="0203060205030603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882650" algn="l"/>
              </a:tabLst>
            </a:pPr>
            <a:r>
              <a:rPr lang="en-US" sz="1700" i="1" dirty="0">
                <a:effectLst/>
                <a:latin typeface="Constantia" panose="02030602050306030303" pitchFamily="18" charset="0"/>
                <a:ea typeface="Calibri" panose="020F0502020204030204" pitchFamily="34" charset="0"/>
                <a:cs typeface="Times New Roman" panose="02020603050405020304" pitchFamily="18" charset="0"/>
              </a:rPr>
              <a:t>Esther Blake: First Enlisted Woman in the Air Force</a:t>
            </a:r>
            <a:r>
              <a:rPr lang="en-US" sz="1700" dirty="0">
                <a:effectLst/>
                <a:latin typeface="Constantia" panose="02030602050306030303" pitchFamily="18" charset="0"/>
                <a:ea typeface="Calibri" panose="020F0502020204030204" pitchFamily="34" charset="0"/>
                <a:cs typeface="Times New Roman" panose="02020603050405020304" pitchFamily="18" charset="0"/>
              </a:rPr>
              <a:t>. Air Force. (n.d.). </a:t>
            </a:r>
            <a:r>
              <a:rPr lang="en-US" sz="1700" u="sng" dirty="0">
                <a:solidFill>
                  <a:srgbClr val="0563C1"/>
                </a:solidFill>
                <a:effectLst/>
                <a:latin typeface="Constantia" panose="02030602050306030303" pitchFamily="18" charset="0"/>
                <a:ea typeface="Calibri" panose="020F0502020204030204" pitchFamily="34" charset="0"/>
                <a:cs typeface="Times New Roman" panose="02020603050405020304" pitchFamily="18" charset="0"/>
                <a:hlinkClick r:id="rId4"/>
              </a:rPr>
              <a:t>https://www.af.mil/News/Article-</a:t>
            </a:r>
            <a:r>
              <a:rPr lang="en-US" sz="1700" u="sng" dirty="0">
                <a:solidFill>
                  <a:srgbClr val="0563C1"/>
                </a:solidFill>
                <a:effectLst/>
                <a:latin typeface="Constantia" panose="02030602050306030303" pitchFamily="18" charset="0"/>
                <a:ea typeface="Calibri" panose="020F0502020204030204" pitchFamily="34" charset="0"/>
                <a:cs typeface="Times New Roman" panose="02020603050405020304" pitchFamily="18" charset="0"/>
              </a:rPr>
              <a:t>	</a:t>
            </a:r>
            <a:r>
              <a:rPr lang="en-US" sz="1700" u="sng" dirty="0">
                <a:solidFill>
                  <a:srgbClr val="0563C1"/>
                </a:solidFill>
                <a:effectLst/>
                <a:latin typeface="Constantia" panose="02030602050306030303" pitchFamily="18" charset="0"/>
                <a:ea typeface="Calibri" panose="020F0502020204030204" pitchFamily="34" charset="0"/>
                <a:cs typeface="Times New Roman" panose="02020603050405020304" pitchFamily="18" charset="0"/>
                <a:hlinkClick r:id="rId4"/>
              </a:rPr>
              <a:t>Display/Article/109629/esther-blake-first-enlisted-</a:t>
            </a:r>
            <a:r>
              <a:rPr lang="en-US" sz="1700" dirty="0">
                <a:effectLst/>
                <a:latin typeface="Constantia" panose="02030602050306030303" pitchFamily="18" charset="0"/>
                <a:ea typeface="Calibri" panose="020F0502020204030204" pitchFamily="34" charset="0"/>
                <a:cs typeface="Times New Roman" panose="02020603050405020304" pitchFamily="18" charset="0"/>
                <a:hlinkClick r:id="rId4"/>
              </a:rPr>
              <a:t>woman-in-the-air-force/</a:t>
            </a:r>
            <a:r>
              <a:rPr lang="en-US" sz="1700" dirty="0">
                <a:effectLst/>
                <a:latin typeface="Constantia" panose="02030602050306030303" pitchFamily="18"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tabLst>
                <a:tab pos="882650" algn="l"/>
              </a:tabLst>
            </a:pPr>
            <a:r>
              <a:rPr lang="en-US" sz="1700" dirty="0">
                <a:effectLst/>
                <a:latin typeface="Constantia" panose="02030602050306030303" pitchFamily="18" charset="0"/>
              </a:rPr>
              <a:t>Godson, S. H. (2001). </a:t>
            </a:r>
            <a:r>
              <a:rPr lang="en-US" sz="1700" i="1" dirty="0">
                <a:effectLst/>
                <a:latin typeface="Constantia" panose="02030602050306030303" pitchFamily="18" charset="0"/>
              </a:rPr>
              <a:t>Serving proudly: A history of women in the U.S. navy</a:t>
            </a:r>
            <a:r>
              <a:rPr lang="en-US" sz="1700" dirty="0">
                <a:effectLst/>
                <a:latin typeface="Constantia" panose="02030602050306030303" pitchFamily="18" charset="0"/>
              </a:rPr>
              <a:t>. Naval Institute Press. </a:t>
            </a:r>
          </a:p>
          <a:p>
            <a:pPr marL="0" marR="0">
              <a:lnSpc>
                <a:spcPct val="107000"/>
              </a:lnSpc>
              <a:spcBef>
                <a:spcPts val="0"/>
              </a:spcBef>
              <a:spcAft>
                <a:spcPts val="800"/>
              </a:spcAft>
              <a:tabLst>
                <a:tab pos="882650" algn="l"/>
              </a:tabLst>
            </a:pPr>
            <a:r>
              <a:rPr lang="en-US" sz="1700" dirty="0">
                <a:effectLst/>
                <a:latin typeface="Constantia" panose="02030602050306030303" pitchFamily="18" charset="0"/>
                <a:ea typeface="Calibri" panose="020F0502020204030204" pitchFamily="34" charset="0"/>
                <a:cs typeface="Times New Roman" panose="02020603050405020304" pitchFamily="18" charset="0"/>
              </a:rPr>
              <a:t>Hanson, K. (2022, March 18). </a:t>
            </a:r>
            <a:r>
              <a:rPr lang="en-US" sz="1700" i="1" dirty="0">
                <a:effectLst/>
                <a:latin typeface="Constantia" panose="02030602050306030303" pitchFamily="18" charset="0"/>
                <a:ea typeface="Calibri" panose="020F0502020204030204" pitchFamily="34" charset="0"/>
                <a:cs typeface="Times New Roman" panose="02020603050405020304" pitchFamily="18" charset="0"/>
              </a:rPr>
              <a:t>The critical role of women in the military</a:t>
            </a:r>
            <a:r>
              <a:rPr lang="en-US" sz="1700" dirty="0">
                <a:effectLst/>
                <a:latin typeface="Constantia" panose="02030602050306030303" pitchFamily="18" charset="0"/>
                <a:ea typeface="Calibri" panose="020F0502020204030204" pitchFamily="34" charset="0"/>
                <a:cs typeface="Times New Roman" panose="02020603050405020304" pitchFamily="18" charset="0"/>
              </a:rPr>
              <a:t>. We Are The Mighty. 	</a:t>
            </a:r>
            <a:r>
              <a:rPr lang="en-US" sz="1700" u="sng" dirty="0">
                <a:solidFill>
                  <a:srgbClr val="0563C1"/>
                </a:solidFill>
                <a:effectLst/>
                <a:latin typeface="Constantia" panose="02030602050306030303" pitchFamily="18" charset="0"/>
                <a:ea typeface="Calibri" panose="020F0502020204030204" pitchFamily="34" charset="0"/>
                <a:cs typeface="Times New Roman" panose="02020603050405020304" pitchFamily="18" charset="0"/>
                <a:hlinkClick r:id="rId5"/>
              </a:rPr>
              <a:t>https://www.wearethemighty.com/military-life/role-of-</a:t>
            </a:r>
            <a:r>
              <a:rPr lang="en-US" sz="1700" dirty="0">
                <a:effectLst/>
                <a:latin typeface="Constantia" panose="02030602050306030303" pitchFamily="18" charset="0"/>
                <a:ea typeface="Calibri" panose="020F0502020204030204" pitchFamily="34" charset="0"/>
                <a:cs typeface="Times New Roman" panose="02020603050405020304" pitchFamily="18" charset="0"/>
                <a:hlinkClick r:id="rId5"/>
              </a:rPr>
              <a:t>women-in-the-military/</a:t>
            </a:r>
            <a:r>
              <a:rPr lang="en-US" sz="1700" dirty="0">
                <a:effectLst/>
                <a:latin typeface="Constantia" panose="02030602050306030303" pitchFamily="18" charset="0"/>
                <a:ea typeface="Calibri" panose="020F0502020204030204" pitchFamily="34" charset="0"/>
                <a:cs typeface="Times New Roman" panose="02020603050405020304" pitchFamily="18" charset="0"/>
              </a:rPr>
              <a:t>  </a:t>
            </a:r>
          </a:p>
          <a:p>
            <a:endParaRPr lang="en-US" sz="1200" dirty="0">
              <a:latin typeface="Constantia" panose="02030602050306030303" pitchFamily="18" charset="0"/>
            </a:endParaRPr>
          </a:p>
        </p:txBody>
      </p:sp>
    </p:spTree>
    <p:extLst>
      <p:ext uri="{BB962C8B-B14F-4D97-AF65-F5344CB8AC3E}">
        <p14:creationId xmlns:p14="http://schemas.microsoft.com/office/powerpoint/2010/main" val="346476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8CA0-69FA-4A7D-A799-5E394B3C62E8}"/>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Constantia" panose="02030602050306030303" pitchFamily="18" charset="0"/>
              </a:rPr>
              <a:t>References cont.</a:t>
            </a:r>
            <a:endParaRPr lang="en-US" dirty="0"/>
          </a:p>
        </p:txBody>
      </p:sp>
      <p:sp>
        <p:nvSpPr>
          <p:cNvPr id="3" name="Content Placeholder 2">
            <a:extLst>
              <a:ext uri="{FF2B5EF4-FFF2-40B4-BE49-F238E27FC236}">
                <a16:creationId xmlns:a16="http://schemas.microsoft.com/office/drawing/2014/main" id="{5A396B59-E02F-459F-8A96-8CC64AC0567B}"/>
              </a:ext>
            </a:extLst>
          </p:cNvPr>
          <p:cNvSpPr>
            <a:spLocks noGrp="1"/>
          </p:cNvSpPr>
          <p:nvPr>
            <p:ph idx="1"/>
          </p:nvPr>
        </p:nvSpPr>
        <p:spPr/>
        <p:txBody>
          <a:bodyPr>
            <a:normAutofit fontScale="62500" lnSpcReduction="20000"/>
          </a:bodyPr>
          <a:lstStyle/>
          <a:p>
            <a:pPr marL="0" marR="0">
              <a:lnSpc>
                <a:spcPct val="107000"/>
              </a:lnSpc>
              <a:spcBef>
                <a:spcPts val="0"/>
              </a:spcBef>
              <a:spcAft>
                <a:spcPts val="800"/>
              </a:spcAft>
              <a:tabLst>
                <a:tab pos="882650" algn="l"/>
              </a:tabLst>
            </a:pPr>
            <a:r>
              <a:rPr lang="en-US" sz="2800" dirty="0">
                <a:effectLst/>
                <a:latin typeface="Constantia" panose="02030602050306030303" pitchFamily="18" charset="0"/>
                <a:ea typeface="Calibri" panose="020F0502020204030204" pitchFamily="34" charset="0"/>
                <a:cs typeface="Times New Roman" panose="02020603050405020304" pitchFamily="18" charset="0"/>
              </a:rPr>
              <a:t>Maiocco, G., &amp; Smith, M. J. (2016). The experience of Women Veterans Coming Back from war. </a:t>
            </a:r>
            <a:r>
              <a:rPr lang="en-US" sz="2800" i="1" dirty="0">
                <a:effectLst/>
                <a:latin typeface="Constantia" panose="02030602050306030303" pitchFamily="18" charset="0"/>
                <a:ea typeface="Calibri" panose="020F0502020204030204" pitchFamily="34" charset="0"/>
                <a:cs typeface="Times New Roman" panose="02020603050405020304" pitchFamily="18" charset="0"/>
              </a:rPr>
              <a:t>Archives 	of Psychiatric Nursing</a:t>
            </a:r>
            <a:r>
              <a:rPr lang="en-US" sz="2800" dirty="0">
                <a:effectLst/>
                <a:latin typeface="Constantia" panose="02030602050306030303" pitchFamily="18" charset="0"/>
                <a:ea typeface="Calibri" panose="020F0502020204030204" pitchFamily="34" charset="0"/>
                <a:cs typeface="Times New Roman" panose="02020603050405020304" pitchFamily="18" charset="0"/>
              </a:rPr>
              <a:t>, </a:t>
            </a:r>
            <a:r>
              <a:rPr lang="en-US" sz="2800" i="1" dirty="0">
                <a:effectLst/>
                <a:latin typeface="Constantia" panose="02030602050306030303" pitchFamily="18" charset="0"/>
                <a:ea typeface="Calibri" panose="020F0502020204030204" pitchFamily="34" charset="0"/>
                <a:cs typeface="Times New Roman" panose="02020603050405020304" pitchFamily="18" charset="0"/>
              </a:rPr>
              <a:t>30</a:t>
            </a:r>
            <a:r>
              <a:rPr lang="en-US" sz="2800" dirty="0">
                <a:effectLst/>
                <a:latin typeface="Constantia" panose="02030602050306030303" pitchFamily="18" charset="0"/>
                <a:ea typeface="Calibri" panose="020F0502020204030204" pitchFamily="34" charset="0"/>
                <a:cs typeface="Times New Roman" panose="02020603050405020304" pitchFamily="18" charset="0"/>
              </a:rPr>
              <a:t>(3), 393–399. </a:t>
            </a:r>
            <a:r>
              <a:rPr lang="en-US" sz="2800" dirty="0">
                <a:effectLst/>
                <a:latin typeface="Constantia" panose="02030602050306030303" pitchFamily="18" charset="0"/>
                <a:ea typeface="Calibri" panose="020F0502020204030204" pitchFamily="34" charset="0"/>
                <a:cs typeface="Times New Roman" panose="02020603050405020304" pitchFamily="18" charset="0"/>
                <a:hlinkClick r:id="rId2"/>
              </a:rPr>
              <a:t>https://doi.org/10.1016/j.apnu.2016.01.008</a:t>
            </a:r>
            <a:r>
              <a:rPr lang="en-US" sz="2800" dirty="0">
                <a:effectLst/>
                <a:latin typeface="Constantia" panose="02030602050306030303" pitchFamily="18"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tabLst>
                <a:tab pos="882650" algn="l"/>
              </a:tabLst>
            </a:pPr>
            <a:r>
              <a:rPr lang="en-US" dirty="0">
                <a:effectLst/>
                <a:latin typeface="Constantia" panose="02030602050306030303" pitchFamily="18" charset="0"/>
              </a:rPr>
              <a:t>Robinson , L., &amp; O’Hanlon, M. E. (2021, January 6). </a:t>
            </a:r>
            <a:r>
              <a:rPr lang="en-US" i="1" dirty="0">
                <a:effectLst/>
                <a:latin typeface="Constantia" panose="02030602050306030303" pitchFamily="18" charset="0"/>
              </a:rPr>
              <a:t>Women warriors: The ongoing story of integrating 	and diversifying the American Armed Forces</a:t>
            </a:r>
            <a:r>
              <a:rPr lang="en-US" dirty="0">
                <a:effectLst/>
                <a:latin typeface="Constantia" panose="02030602050306030303" pitchFamily="18" charset="0"/>
              </a:rPr>
              <a:t>. Brookings. 	</a:t>
            </a:r>
            <a:r>
              <a:rPr lang="en-US" dirty="0">
                <a:effectLst/>
                <a:latin typeface="Constantia" panose="02030602050306030303" pitchFamily="18" charset="0"/>
                <a:hlinkClick r:id="rId3"/>
              </a:rPr>
              <a:t>https://www.brookings.edu/essay/women-warriors-the-ongoing-story-of-integrating-and-</a:t>
            </a:r>
            <a:r>
              <a:rPr lang="en-US" dirty="0">
                <a:effectLst/>
                <a:latin typeface="Constantia" panose="02030602050306030303" pitchFamily="18" charset="0"/>
              </a:rPr>
              <a:t>	</a:t>
            </a:r>
            <a:r>
              <a:rPr lang="en-US" dirty="0">
                <a:effectLst/>
                <a:latin typeface="Constantia" panose="02030602050306030303" pitchFamily="18" charset="0"/>
                <a:hlinkClick r:id="rId3"/>
              </a:rPr>
              <a:t>diversifying-the-armed-forces/</a:t>
            </a:r>
            <a:r>
              <a:rPr lang="en-US" dirty="0">
                <a:effectLst/>
                <a:latin typeface="Constantia" panose="02030602050306030303" pitchFamily="18" charset="0"/>
              </a:rPr>
              <a:t>  </a:t>
            </a:r>
            <a:endParaRPr lang="en-US" sz="2800" dirty="0">
              <a:effectLst/>
              <a:latin typeface="Constantia" panose="0203060205030603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882650" algn="l"/>
              </a:tabLst>
            </a:pPr>
            <a:r>
              <a:rPr lang="en-US" sz="2800" dirty="0">
                <a:effectLst/>
                <a:latin typeface="Constantia" panose="02030602050306030303" pitchFamily="18" charset="0"/>
                <a:ea typeface="Calibri" panose="020F0502020204030204" pitchFamily="34" charset="0"/>
                <a:cs typeface="Times New Roman" panose="02020603050405020304" pitchFamily="18" charset="0"/>
              </a:rPr>
              <a:t>Schenawolf, H. (2022, March 23). </a:t>
            </a:r>
            <a:r>
              <a:rPr lang="en-US" sz="2800" i="1" dirty="0">
                <a:effectLst/>
                <a:latin typeface="Constantia" panose="02030602050306030303" pitchFamily="18" charset="0"/>
                <a:ea typeface="Calibri" panose="020F0502020204030204" pitchFamily="34" charset="0"/>
                <a:cs typeface="Times New Roman" panose="02020603050405020304" pitchFamily="18" charset="0"/>
              </a:rPr>
              <a:t>Deborah Sampson: Her incredible story as a Continental soldier in the 	American Revolution</a:t>
            </a:r>
            <a:r>
              <a:rPr lang="en-US" sz="2800" dirty="0">
                <a:effectLst/>
                <a:latin typeface="Constantia" panose="02030602050306030303" pitchFamily="18" charset="0"/>
                <a:ea typeface="Calibri" panose="020F0502020204030204" pitchFamily="34" charset="0"/>
                <a:cs typeface="Times New Roman" panose="02020603050405020304" pitchFamily="18" charset="0"/>
              </a:rPr>
              <a:t>. Revolutionary War Journal. 	</a:t>
            </a:r>
            <a:r>
              <a:rPr lang="en-US" sz="2800" u="sng" dirty="0">
                <a:solidFill>
                  <a:srgbClr val="0563C1"/>
                </a:solidFill>
                <a:effectLst/>
                <a:latin typeface="Constantia" panose="02030602050306030303" pitchFamily="18" charset="0"/>
                <a:ea typeface="Calibri" panose="020F0502020204030204" pitchFamily="34" charset="0"/>
                <a:cs typeface="Times New Roman" panose="02020603050405020304" pitchFamily="18" charset="0"/>
                <a:hlinkClick r:id="rId4"/>
              </a:rPr>
              <a:t>http://www.revolutionarywarjournal.com/deborah-sampson-continental-</a:t>
            </a:r>
            <a:r>
              <a:rPr lang="en-US" sz="2800" dirty="0">
                <a:effectLst/>
                <a:latin typeface="Constantia" panose="02030602050306030303" pitchFamily="18" charset="0"/>
                <a:ea typeface="Calibri" panose="020F0502020204030204" pitchFamily="34" charset="0"/>
                <a:cs typeface="Times New Roman" panose="02020603050405020304" pitchFamily="18" charset="0"/>
                <a:hlinkClick r:id="rId4"/>
              </a:rPr>
              <a:t>soldier-in-the-</a:t>
            </a:r>
            <a:r>
              <a:rPr lang="en-US" sz="2800" dirty="0">
                <a:effectLst/>
                <a:latin typeface="Constantia" panose="02030602050306030303" pitchFamily="18" charset="0"/>
                <a:ea typeface="Calibri" panose="020F0502020204030204" pitchFamily="34" charset="0"/>
                <a:cs typeface="Times New Roman" panose="02020603050405020304" pitchFamily="18" charset="0"/>
              </a:rPr>
              <a:t>	</a:t>
            </a:r>
            <a:r>
              <a:rPr lang="en-US" sz="2800" dirty="0">
                <a:effectLst/>
                <a:latin typeface="Constantia" panose="02030602050306030303" pitchFamily="18" charset="0"/>
                <a:ea typeface="Calibri" panose="020F0502020204030204" pitchFamily="34" charset="0"/>
                <a:cs typeface="Times New Roman" panose="02020603050405020304" pitchFamily="18" charset="0"/>
                <a:hlinkClick r:id="rId4"/>
              </a:rPr>
              <a:t>american-revolution-disguised-as-a-man-she-fought-was-wounded-and-received-an-</a:t>
            </a:r>
            <a:r>
              <a:rPr lang="en-US" sz="2800" dirty="0">
                <a:effectLst/>
                <a:latin typeface="Constantia" panose="02030602050306030303" pitchFamily="18" charset="0"/>
                <a:ea typeface="Calibri" panose="020F0502020204030204" pitchFamily="34" charset="0"/>
                <a:cs typeface="Times New Roman" panose="02020603050405020304" pitchFamily="18" charset="0"/>
              </a:rPr>
              <a:t>	</a:t>
            </a:r>
            <a:r>
              <a:rPr lang="en-US" sz="2800" dirty="0">
                <a:effectLst/>
                <a:latin typeface="Constantia" panose="02030602050306030303" pitchFamily="18" charset="0"/>
                <a:ea typeface="Calibri" panose="020F0502020204030204" pitchFamily="34" charset="0"/>
                <a:cs typeface="Times New Roman" panose="02020603050405020304" pitchFamily="18" charset="0"/>
                <a:hlinkClick r:id="rId4"/>
              </a:rPr>
              <a:t>honorable-discharge/</a:t>
            </a:r>
            <a:r>
              <a:rPr lang="en-US" sz="2800" dirty="0">
                <a:effectLst/>
                <a:latin typeface="Constantia" panose="02030602050306030303"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882650" algn="l"/>
              </a:tabLst>
            </a:pPr>
            <a:r>
              <a:rPr lang="en-US" sz="2800" dirty="0">
                <a:effectLst/>
                <a:latin typeface="Constantia" panose="02030602050306030303" pitchFamily="18" charset="0"/>
              </a:rPr>
              <a:t>Uenuma, F. (2021, May 27). </a:t>
            </a:r>
            <a:r>
              <a:rPr lang="en-US" sz="2800" i="1" dirty="0">
                <a:effectLst/>
                <a:latin typeface="Constantia" panose="02030602050306030303" pitchFamily="18" charset="0"/>
              </a:rPr>
              <a:t>The American military women who lost their lives in Vietnam</a:t>
            </a:r>
            <a:r>
              <a:rPr lang="en-US" sz="2800" dirty="0">
                <a:effectLst/>
                <a:latin typeface="Constantia" panose="02030602050306030303" pitchFamily="18" charset="0"/>
              </a:rPr>
              <a:t>. Time. 	</a:t>
            </a:r>
            <a:r>
              <a:rPr lang="en-US" sz="2800" dirty="0">
                <a:effectLst/>
                <a:latin typeface="Constantia" panose="02030602050306030303" pitchFamily="18" charset="0"/>
                <a:hlinkClick r:id="rId5"/>
              </a:rPr>
              <a:t>https://time.com/6051363/vietnam-war-women-memorial/</a:t>
            </a:r>
            <a:r>
              <a:rPr lang="en-US" sz="2800" dirty="0">
                <a:effectLst/>
                <a:latin typeface="Constantia" panose="02030602050306030303" pitchFamily="18" charset="0"/>
              </a:rPr>
              <a:t>  </a:t>
            </a:r>
            <a:endParaRPr lang="en-US" sz="2800" dirty="0">
              <a:effectLst/>
              <a:latin typeface="Constantia" panose="02030602050306030303" pitchFamily="18"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tabLst>
                <a:tab pos="882650" algn="l"/>
              </a:tabLst>
            </a:pPr>
            <a:r>
              <a:rPr lang="en-US" sz="2800" i="1" dirty="0">
                <a:effectLst/>
                <a:latin typeface="Constantia" panose="02030602050306030303" pitchFamily="18" charset="0"/>
              </a:rPr>
              <a:t>Women in the American Revolution</a:t>
            </a:r>
            <a:r>
              <a:rPr lang="en-US" sz="2800" dirty="0">
                <a:effectLst/>
                <a:latin typeface="Constantia" panose="02030602050306030303" pitchFamily="18" charset="0"/>
              </a:rPr>
              <a:t>. American Battlefield Trust. (2021, August 25). 	</a:t>
            </a:r>
            <a:r>
              <a:rPr lang="en-US" sz="2800" dirty="0">
                <a:effectLst/>
                <a:latin typeface="Constantia" panose="02030602050306030303" pitchFamily="18" charset="0"/>
                <a:hlinkClick r:id="rId6"/>
              </a:rPr>
              <a:t>https://www.battlefields.org/learn/articles/women-american-revolution</a:t>
            </a:r>
            <a:r>
              <a:rPr lang="en-US" sz="2800" dirty="0">
                <a:effectLst/>
                <a:latin typeface="Constantia" panose="02030602050306030303" pitchFamily="18" charset="0"/>
              </a:rPr>
              <a:t>  </a:t>
            </a:r>
            <a:endParaRPr lang="en-US" sz="2800" dirty="0">
              <a:effectLst/>
              <a:latin typeface="Constantia" panose="0203060205030603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1914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3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1D794E-AE92-4E4E-908E-A54D8EDC655E}"/>
              </a:ext>
            </a:extLst>
          </p:cNvPr>
          <p:cNvSpPr txBox="1"/>
          <p:nvPr/>
        </p:nvSpPr>
        <p:spPr>
          <a:xfrm>
            <a:off x="524256" y="491260"/>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Constantia" panose="02030602050306030303" pitchFamily="18" charset="0"/>
                <a:ea typeface="+mj-ea"/>
                <a:cs typeface="+mj-cs"/>
              </a:rPr>
              <a:t>Beginning</a:t>
            </a:r>
            <a:r>
              <a:rPr lang="en-US" sz="4400" kern="1200" dirty="0">
                <a:solidFill>
                  <a:srgbClr val="FFFFFF"/>
                </a:solidFill>
                <a:latin typeface="+mj-lt"/>
                <a:ea typeface="+mj-ea"/>
                <a:cs typeface="+mj-cs"/>
              </a:rPr>
              <a:t> of an Evolution</a:t>
            </a:r>
          </a:p>
        </p:txBody>
      </p:sp>
      <p:pic>
        <p:nvPicPr>
          <p:cNvPr id="7" name="Picture 6">
            <a:extLst>
              <a:ext uri="{FF2B5EF4-FFF2-40B4-BE49-F238E27FC236}">
                <a16:creationId xmlns:a16="http://schemas.microsoft.com/office/drawing/2014/main" id="{D5DA02A9-59DD-486F-8D39-1D7CE7246E5B}"/>
              </a:ext>
            </a:extLst>
          </p:cNvPr>
          <p:cNvPicPr>
            <a:picLocks noChangeAspect="1"/>
          </p:cNvPicPr>
          <p:nvPr/>
        </p:nvPicPr>
        <p:blipFill rotWithShape="1">
          <a:blip r:embed="rId2"/>
          <a:srcRect b="11113"/>
          <a:stretch/>
        </p:blipFill>
        <p:spPr>
          <a:xfrm>
            <a:off x="327546" y="2454903"/>
            <a:ext cx="3442801" cy="4080254"/>
          </a:xfrm>
          <a:prstGeom prst="rect">
            <a:avLst/>
          </a:prstGeom>
        </p:spPr>
      </p:pic>
      <p:pic>
        <p:nvPicPr>
          <p:cNvPr id="8" name="Picture 7">
            <a:extLst>
              <a:ext uri="{FF2B5EF4-FFF2-40B4-BE49-F238E27FC236}">
                <a16:creationId xmlns:a16="http://schemas.microsoft.com/office/drawing/2014/main" id="{649D2CB1-1D59-4AB3-BDC9-8536A6E0C132}"/>
              </a:ext>
            </a:extLst>
          </p:cNvPr>
          <p:cNvPicPr>
            <a:picLocks noChangeAspect="1"/>
          </p:cNvPicPr>
          <p:nvPr/>
        </p:nvPicPr>
        <p:blipFill rotWithShape="1">
          <a:blip r:embed="rId3"/>
          <a:srcRect t="7502" r="1" b="4501"/>
          <a:stretch/>
        </p:blipFill>
        <p:spPr>
          <a:xfrm>
            <a:off x="3942260" y="2454901"/>
            <a:ext cx="3442803" cy="4080255"/>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C068848-997C-4ABD-9668-E499745BCCF4}"/>
              </a:ext>
            </a:extLst>
          </p:cNvPr>
          <p:cNvSpPr txBox="1"/>
          <p:nvPr/>
        </p:nvSpPr>
        <p:spPr>
          <a:xfrm>
            <a:off x="7957973" y="763523"/>
            <a:ext cx="3511296" cy="5330952"/>
          </a:xfrm>
          <a:prstGeom prst="rect">
            <a:avLst/>
          </a:prstGeom>
        </p:spPr>
        <p:txBody>
          <a:bodyPr vert="horz" lIns="91440" tIns="45720" rIns="91440" bIns="45720" rtlCol="0" anchor="ctr">
            <a:normAutofit/>
          </a:bodyPr>
          <a:lstStyle/>
          <a:p>
            <a:pPr>
              <a:lnSpc>
                <a:spcPct val="90000"/>
              </a:lnSpc>
              <a:spcAft>
                <a:spcPts val="600"/>
              </a:spcAft>
            </a:pPr>
            <a:r>
              <a:rPr lang="en-US" sz="1600" dirty="0">
                <a:solidFill>
                  <a:srgbClr val="FFFFFF"/>
                </a:solidFill>
              </a:rPr>
              <a:t>The “traditional role” of women in the home has historically been seen as the cook, the nurse and laundress, and these were the roles they were given while helping during war times. They were even expected to walk, talk and dress the part of a lady while doing these jobs. This has thankfully evolved over time. </a:t>
            </a:r>
          </a:p>
          <a:p>
            <a:pPr>
              <a:lnSpc>
                <a:spcPct val="90000"/>
              </a:lnSpc>
              <a:spcAft>
                <a:spcPts val="600"/>
              </a:spcAft>
            </a:pPr>
            <a:r>
              <a:rPr lang="en-US" sz="1600" dirty="0">
                <a:solidFill>
                  <a:srgbClr val="FFFFFF"/>
                </a:solidFill>
              </a:rPr>
              <a:t>In 2013, the Secretary of Defense lifted the ban on women serving in combat roles, but when we look back throughout history, women have been serving “unofficially” since before the Revolutionary War. The laws have changed over the years, slowly allowing women access and acceptance into full military positions. </a:t>
            </a:r>
          </a:p>
          <a:p>
            <a:pPr>
              <a:lnSpc>
                <a:spcPct val="90000"/>
              </a:lnSpc>
              <a:spcAft>
                <a:spcPts val="600"/>
              </a:spcAft>
            </a:pPr>
            <a:r>
              <a:rPr lang="en-US" sz="1600" dirty="0">
                <a:solidFill>
                  <a:srgbClr val="FFFFFF"/>
                </a:solidFill>
              </a:rPr>
              <a:t>No matter what the hesitance from the political side may be, women have always found a way to serve their country. </a:t>
            </a:r>
          </a:p>
        </p:txBody>
      </p:sp>
    </p:spTree>
    <p:extLst>
      <p:ext uri="{BB962C8B-B14F-4D97-AF65-F5344CB8AC3E}">
        <p14:creationId xmlns:p14="http://schemas.microsoft.com/office/powerpoint/2010/main" val="294094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26DB92C1-86E9-4DDF-95C5-5787F049463C}"/>
              </a:ext>
            </a:extLst>
          </p:cNvPr>
          <p:cNvSpPr>
            <a:spLocks noGrp="1"/>
          </p:cNvSpPr>
          <p:nvPr>
            <p:ph type="title"/>
          </p:nvPr>
        </p:nvSpPr>
        <p:spPr>
          <a:xfrm>
            <a:off x="804201" y="951273"/>
            <a:ext cx="6149595" cy="1190546"/>
          </a:xfrm>
        </p:spPr>
        <p:txBody>
          <a:bodyPr>
            <a:normAutofit/>
          </a:bodyPr>
          <a:lstStyle/>
          <a:p>
            <a:r>
              <a:rPr lang="en-US" sz="3600" b="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American</a:t>
            </a:r>
            <a:r>
              <a:rPr lang="en-US" sz="3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Revolution Era</a:t>
            </a:r>
            <a:br>
              <a:rPr lang="en-US" sz="3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rgbClr val="FFFFFF"/>
              </a:solidFill>
            </a:endParaRPr>
          </a:p>
        </p:txBody>
      </p:sp>
      <p:sp>
        <p:nvSpPr>
          <p:cNvPr id="3" name="Content Placeholder 2">
            <a:extLst>
              <a:ext uri="{FF2B5EF4-FFF2-40B4-BE49-F238E27FC236}">
                <a16:creationId xmlns:a16="http://schemas.microsoft.com/office/drawing/2014/main" id="{EFE79C69-EB17-49CE-A842-4ABA6E89A420}"/>
              </a:ext>
            </a:extLst>
          </p:cNvPr>
          <p:cNvSpPr>
            <a:spLocks noGrp="1"/>
          </p:cNvSpPr>
          <p:nvPr>
            <p:ph idx="1"/>
          </p:nvPr>
        </p:nvSpPr>
        <p:spPr>
          <a:xfrm>
            <a:off x="811094" y="2232591"/>
            <a:ext cx="6149595" cy="3301517"/>
          </a:xfrm>
        </p:spPr>
        <p:txBody>
          <a:bodyPr anchor="t">
            <a:normAutofit lnSpcReduction="10000"/>
          </a:bodyPr>
          <a:lstStyle/>
          <a:p>
            <a:pPr marL="0" marR="0" indent="0">
              <a:spcBef>
                <a:spcPts val="0"/>
              </a:spcBef>
              <a:spcAft>
                <a:spcPts val="800"/>
              </a:spcAft>
              <a:buNone/>
            </a:pPr>
            <a:r>
              <a:rPr lang="en-US" sz="1700" dirty="0">
                <a:solidFill>
                  <a:srgbClr val="FEFFFF"/>
                </a:solidFill>
                <a:effectLst/>
                <a:latin typeface="Constantia" panose="02030602050306030303" pitchFamily="18" charset="0"/>
                <a:ea typeface="Calibri" panose="020F0502020204030204" pitchFamily="34" charset="0"/>
                <a:cs typeface="Times New Roman" panose="02020603050405020304" pitchFamily="18" charset="0"/>
              </a:rPr>
              <a:t>The first women to serve in the military did so because their husbands were fighting in the American Revolution. These women were mostly cooks, nurses, and laundresses, but their support roles allowed for combat soldiers to stay healthy on the front lines.</a:t>
            </a:r>
          </a:p>
          <a:p>
            <a:pPr marL="0" marR="0" indent="0">
              <a:spcBef>
                <a:spcPts val="0"/>
              </a:spcBef>
              <a:spcAft>
                <a:spcPts val="800"/>
              </a:spcAft>
              <a:buNone/>
            </a:pPr>
            <a:r>
              <a:rPr lang="en-US" sz="1700" dirty="0">
                <a:solidFill>
                  <a:srgbClr val="FEFFFF"/>
                </a:solidFill>
                <a:effectLst/>
                <a:latin typeface="Constantia" panose="02030602050306030303" pitchFamily="18" charset="0"/>
                <a:ea typeface="Calibri" panose="020F0502020204030204" pitchFamily="34" charset="0"/>
                <a:cs typeface="Times New Roman" panose="02020603050405020304" pitchFamily="18" charset="0"/>
              </a:rPr>
              <a:t>The most noteworthy </a:t>
            </a:r>
            <a:r>
              <a:rPr lang="en-US" sz="1700" dirty="0">
                <a:solidFill>
                  <a:srgbClr val="FEFFFF"/>
                </a:solidFill>
                <a:latin typeface="Constantia" panose="02030602050306030303" pitchFamily="18" charset="0"/>
                <a:ea typeface="Calibri" panose="020F0502020204030204" pitchFamily="34" charset="0"/>
                <a:cs typeface="Times New Roman" panose="02020603050405020304" pitchFamily="18" charset="0"/>
              </a:rPr>
              <a:t>woman </a:t>
            </a:r>
            <a:r>
              <a:rPr lang="en-US" sz="1700" dirty="0">
                <a:solidFill>
                  <a:srgbClr val="FEFFFF"/>
                </a:solidFill>
                <a:effectLst/>
                <a:latin typeface="Constantia" panose="02030602050306030303" pitchFamily="18" charset="0"/>
                <a:ea typeface="Calibri" panose="020F0502020204030204" pitchFamily="34" charset="0"/>
                <a:cs typeface="Times New Roman" panose="02020603050405020304" pitchFamily="18" charset="0"/>
              </a:rPr>
              <a:t>of this time was </a:t>
            </a:r>
            <a:r>
              <a:rPr lang="en-US" sz="1700" b="1" i="1" dirty="0">
                <a:solidFill>
                  <a:srgbClr val="FEFFFF"/>
                </a:solidFill>
                <a:effectLst/>
                <a:latin typeface="Constantia" panose="02030602050306030303" pitchFamily="18" charset="0"/>
                <a:ea typeface="Calibri" panose="020F0502020204030204" pitchFamily="34" charset="0"/>
                <a:cs typeface="Times New Roman" panose="02020603050405020304" pitchFamily="18" charset="0"/>
              </a:rPr>
              <a:t>Deborah Sampson</a:t>
            </a:r>
            <a:r>
              <a:rPr lang="en-US" sz="1700" dirty="0">
                <a:solidFill>
                  <a:srgbClr val="FEFFFF"/>
                </a:solidFill>
                <a:effectLst/>
                <a:latin typeface="Constantia" panose="02030602050306030303" pitchFamily="18" charset="0"/>
                <a:ea typeface="Calibri" panose="020F0502020204030204" pitchFamily="34" charset="0"/>
                <a:cs typeface="Times New Roman" panose="02020603050405020304" pitchFamily="18" charset="0"/>
              </a:rPr>
              <a:t>. Pretending to be a man, she served in a Light Infantry unit during the war. She fought in many battles in upstate New York, receiving injuries to her leg and head. She was later discovered as a woman after being injured and treated by a doctor, but her commanding officer, General John Paterson, honorably discharged her and thanked her for her service. During World War II, the Liberty Ship S.S. Deborah Gannett (2620) was named in her honor.</a:t>
            </a:r>
          </a:p>
          <a:p>
            <a:endParaRPr lang="en-US" sz="1700" dirty="0">
              <a:solidFill>
                <a:srgbClr val="FEFFFF"/>
              </a:solidFill>
              <a:latin typeface="Constantia" panose="02030602050306030303" pitchFamily="18" charset="0"/>
            </a:endParaRPr>
          </a:p>
        </p:txBody>
      </p:sp>
      <p:pic>
        <p:nvPicPr>
          <p:cNvPr id="4" name="Picture 3">
            <a:extLst>
              <a:ext uri="{FF2B5EF4-FFF2-40B4-BE49-F238E27FC236}">
                <a16:creationId xmlns:a16="http://schemas.microsoft.com/office/drawing/2014/main" id="{93A77779-9540-4793-8A57-B483A6C3576A}"/>
              </a:ext>
            </a:extLst>
          </p:cNvPr>
          <p:cNvPicPr>
            <a:picLocks noChangeAspect="1"/>
          </p:cNvPicPr>
          <p:nvPr/>
        </p:nvPicPr>
        <p:blipFill rotWithShape="1">
          <a:blip r:embed="rId2"/>
          <a:srcRect r="10817"/>
          <a:stretch/>
        </p:blipFill>
        <p:spPr>
          <a:xfrm>
            <a:off x="7554137" y="1353980"/>
            <a:ext cx="4637558" cy="5257799"/>
          </a:xfrm>
          <a:prstGeom prst="rect">
            <a:avLst/>
          </a:prstGeom>
        </p:spPr>
      </p:pic>
    </p:spTree>
    <p:extLst>
      <p:ext uri="{BB962C8B-B14F-4D97-AF65-F5344CB8AC3E}">
        <p14:creationId xmlns:p14="http://schemas.microsoft.com/office/powerpoint/2010/main" val="246537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24C8-8EB0-4F06-8D3E-04C9CEEA0F62}"/>
              </a:ext>
            </a:extLst>
          </p:cNvPr>
          <p:cNvSpPr>
            <a:spLocks noGrp="1"/>
          </p:cNvSpPr>
          <p:nvPr>
            <p:ph type="title"/>
          </p:nvPr>
        </p:nvSpPr>
        <p:spPr>
          <a:xfrm>
            <a:off x="4965430" y="629268"/>
            <a:ext cx="6586491" cy="1286160"/>
          </a:xfrm>
        </p:spPr>
        <p:txBody>
          <a:bodyPr anchor="b">
            <a:normAutofit/>
          </a:bodyPr>
          <a:lstStyle/>
          <a:p>
            <a:r>
              <a:rPr lang="en-US" dirty="0">
                <a:effectLst>
                  <a:outerShdw blurRad="38100" dist="38100" dir="2700000" algn="tl">
                    <a:srgbClr val="000000">
                      <a:alpha val="43137"/>
                    </a:srgbClr>
                  </a:outerShdw>
                </a:effectLst>
                <a:latin typeface="Constantia" panose="02030602050306030303" pitchFamily="18" charset="0"/>
              </a:rPr>
              <a:t>Civil War Era</a:t>
            </a:r>
          </a:p>
        </p:txBody>
      </p:sp>
      <p:sp>
        <p:nvSpPr>
          <p:cNvPr id="3" name="Content Placeholder 2">
            <a:extLst>
              <a:ext uri="{FF2B5EF4-FFF2-40B4-BE49-F238E27FC236}">
                <a16:creationId xmlns:a16="http://schemas.microsoft.com/office/drawing/2014/main" id="{323D5CF5-DFB6-4D28-BEC8-E5CFE1475F80}"/>
              </a:ext>
            </a:extLst>
          </p:cNvPr>
          <p:cNvSpPr>
            <a:spLocks noGrp="1"/>
          </p:cNvSpPr>
          <p:nvPr>
            <p:ph idx="1"/>
          </p:nvPr>
        </p:nvSpPr>
        <p:spPr>
          <a:xfrm>
            <a:off x="4965431" y="2438400"/>
            <a:ext cx="6586489" cy="3785419"/>
          </a:xfrm>
        </p:spPr>
        <p:txBody>
          <a:bodyPr>
            <a:normAutofit/>
          </a:bodyPr>
          <a:lstStyle/>
          <a:p>
            <a:pPr marL="0" marR="0" indent="0">
              <a:spcBef>
                <a:spcPts val="0"/>
              </a:spcBef>
              <a:spcAft>
                <a:spcPts val="800"/>
              </a:spcAft>
              <a:buNone/>
            </a:pPr>
            <a:r>
              <a:rPr lang="en-US" sz="2000" dirty="0">
                <a:effectLst/>
                <a:latin typeface="Constantia" panose="02030602050306030303" pitchFamily="18" charset="0"/>
                <a:ea typeface="Calibri" panose="020F0502020204030204" pitchFamily="34" charset="0"/>
                <a:cs typeface="Times New Roman" panose="02020603050405020304" pitchFamily="18" charset="0"/>
              </a:rPr>
              <a:t>The American Civil War brought women closer to the front lines than ever before. Battlefield hospitals, were just that, right behind the battle.</a:t>
            </a:r>
          </a:p>
          <a:p>
            <a:pPr marL="0" marR="0" indent="0">
              <a:spcBef>
                <a:spcPts val="0"/>
              </a:spcBef>
              <a:spcAft>
                <a:spcPts val="800"/>
              </a:spcAft>
              <a:buNone/>
            </a:pPr>
            <a:r>
              <a:rPr lang="en-US" sz="2000" b="1" i="1" dirty="0">
                <a:effectLst/>
                <a:latin typeface="Constantia" panose="02030602050306030303" pitchFamily="18" charset="0"/>
                <a:ea typeface="Calibri" panose="020F0502020204030204" pitchFamily="34" charset="0"/>
                <a:cs typeface="Times New Roman" panose="02020603050405020304" pitchFamily="18" charset="0"/>
              </a:rPr>
              <a:t>Dr. Mary Walker </a:t>
            </a:r>
            <a:r>
              <a:rPr lang="en-US" sz="2000" dirty="0">
                <a:effectLst/>
                <a:latin typeface="Constantia" panose="02030602050306030303" pitchFamily="18" charset="0"/>
                <a:ea typeface="Calibri" panose="020F0502020204030204" pitchFamily="34" charset="0"/>
                <a:cs typeface="Times New Roman" panose="02020603050405020304" pitchFamily="18" charset="0"/>
              </a:rPr>
              <a:t>became the first female surgeon in the United States Army, volunteering to serve the Union forces. She worked as a surgeon, crossing enemy lines and helping civilians injured during battle. She was captured by the Confederacy in 1864 becoming a prisoner of war (POW) for several months. Dr. Walker is most famous for becoming the first, and thus far, only woman to be awarded the Congressional Medal of Honor.</a:t>
            </a:r>
          </a:p>
        </p:txBody>
      </p:sp>
      <p:pic>
        <p:nvPicPr>
          <p:cNvPr id="5" name="Picture 4">
            <a:extLst>
              <a:ext uri="{FF2B5EF4-FFF2-40B4-BE49-F238E27FC236}">
                <a16:creationId xmlns:a16="http://schemas.microsoft.com/office/drawing/2014/main" id="{D0153A3C-1849-4056-9CD6-5EA523B7BDD7}"/>
              </a:ext>
            </a:extLst>
          </p:cNvPr>
          <p:cNvPicPr>
            <a:picLocks noChangeAspect="1"/>
          </p:cNvPicPr>
          <p:nvPr/>
        </p:nvPicPr>
        <p:blipFill rotWithShape="1">
          <a:blip r:embed="rId2"/>
          <a:srcRect l="309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93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1F393-5603-4F41-9AB6-3DA6FF41E22E}"/>
              </a:ext>
            </a:extLst>
          </p:cNvPr>
          <p:cNvSpPr>
            <a:spLocks noGrp="1"/>
          </p:cNvSpPr>
          <p:nvPr>
            <p:ph type="title"/>
          </p:nvPr>
        </p:nvSpPr>
        <p:spPr>
          <a:xfrm>
            <a:off x="572493" y="238539"/>
            <a:ext cx="11018520" cy="1434415"/>
          </a:xfrm>
        </p:spPr>
        <p:txBody>
          <a:bodyPr anchor="b">
            <a:normAutofit/>
          </a:bodyPr>
          <a:lstStyle/>
          <a:p>
            <a:r>
              <a:rPr lang="en-US" sz="5400" dirty="0">
                <a:effectLst>
                  <a:outerShdw blurRad="38100" dist="38100" dir="2700000" algn="tl">
                    <a:srgbClr val="000000">
                      <a:alpha val="43137"/>
                    </a:srgbClr>
                  </a:outerShdw>
                </a:effectLst>
                <a:latin typeface="Constantia" panose="02030602050306030303" pitchFamily="18" charset="0"/>
              </a:rPr>
              <a:t>World War I (WWI)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849EA3-395B-436F-A6A9-CDCB22F4FF79}"/>
              </a:ext>
            </a:extLst>
          </p:cNvPr>
          <p:cNvSpPr>
            <a:spLocks noGrp="1"/>
          </p:cNvSpPr>
          <p:nvPr>
            <p:ph idx="1"/>
          </p:nvPr>
        </p:nvSpPr>
        <p:spPr>
          <a:xfrm>
            <a:off x="572493" y="2071316"/>
            <a:ext cx="6713552" cy="4119172"/>
          </a:xfrm>
        </p:spPr>
        <p:txBody>
          <a:bodyPr anchor="t">
            <a:normAutofit lnSpcReduction="10000"/>
          </a:bodyPr>
          <a:lstStyle/>
          <a:p>
            <a:pPr marL="0" marR="0" indent="0">
              <a:spcBef>
                <a:spcPts val="0"/>
              </a:spcBef>
              <a:spcAft>
                <a:spcPts val="800"/>
              </a:spcAft>
              <a:buNone/>
            </a:pPr>
            <a:r>
              <a:rPr lang="en-US" sz="1700" dirty="0">
                <a:effectLst/>
                <a:latin typeface="Constantia" panose="02030602050306030303" pitchFamily="18" charset="0"/>
                <a:ea typeface="Calibri" panose="020F0502020204030204" pitchFamily="34" charset="0"/>
                <a:cs typeface="Times New Roman" panose="02020603050405020304" pitchFamily="18" charset="0"/>
              </a:rPr>
              <a:t>WWI is notable because it was the first-time women – who did not yet have the right to vote – were allowed to openly serve in the U.S. military.</a:t>
            </a:r>
          </a:p>
          <a:p>
            <a:pPr marL="0" indent="0">
              <a:spcBef>
                <a:spcPts val="0"/>
              </a:spcBef>
              <a:spcAft>
                <a:spcPts val="800"/>
              </a:spcAft>
              <a:buNone/>
            </a:pPr>
            <a:r>
              <a:rPr lang="en-US" sz="1700" dirty="0">
                <a:effectLst/>
                <a:latin typeface="Constantia" panose="02030602050306030303" pitchFamily="18" charset="0"/>
                <a:ea typeface="Calibri" panose="020F0502020204030204" pitchFamily="34" charset="0"/>
                <a:cs typeface="Times New Roman" panose="02020603050405020304" pitchFamily="18" charset="0"/>
              </a:rPr>
              <a:t>On March 21, 1917, Loretta Walsh was sworn in as Chief Yeoman, becoming the first woman Chief Petty Officer in the Navy and the first woman to serve in a non-nurse role. The Yeoman women primarily served in clerical positions.  They received the same benefits and responsibilities as men, including identical pay ($28.75 per month) and were treated as veterans after the war. </a:t>
            </a:r>
          </a:p>
          <a:p>
            <a:pPr marL="0" indent="0">
              <a:spcBef>
                <a:spcPts val="0"/>
              </a:spcBef>
              <a:spcAft>
                <a:spcPts val="800"/>
              </a:spcAft>
              <a:buNone/>
            </a:pPr>
            <a:r>
              <a:rPr lang="en-US" sz="1700" dirty="0">
                <a:effectLst/>
                <a:latin typeface="Constantia" panose="02030602050306030303" pitchFamily="18" charset="0"/>
                <a:ea typeface="Calibri" panose="020F0502020204030204" pitchFamily="34" charset="0"/>
                <a:cs typeface="Times New Roman" panose="02020603050405020304" pitchFamily="18" charset="0"/>
              </a:rPr>
              <a:t>U.S. Navy needed stateside replacements for the roles of those deployed, they created non-commissioned officer and non-combat roles for women and enlisted its first “yeomanettes.” Around 12,000 women served working clerical duties, as well as telephone and radio operators and translators. (Desimone, 2022)</a:t>
            </a:r>
          </a:p>
          <a:p>
            <a:pPr marL="0" marR="0" indent="0">
              <a:spcBef>
                <a:spcPts val="0"/>
              </a:spcBef>
              <a:spcAft>
                <a:spcPts val="800"/>
              </a:spcAft>
              <a:buNone/>
            </a:pPr>
            <a:r>
              <a:rPr lang="en-US" sz="1700" dirty="0">
                <a:effectLst/>
                <a:latin typeface="Constantia" panose="02030602050306030303" pitchFamily="18" charset="0"/>
                <a:ea typeface="Calibri" panose="020F0502020204030204" pitchFamily="34" charset="0"/>
                <a:cs typeface="Times New Roman" panose="02020603050405020304" pitchFamily="18" charset="0"/>
              </a:rPr>
              <a:t>In 1918, U.S. Army Nurse Corps deployed more than 3,000 American female nurses to British-operated hospitals in France. </a:t>
            </a:r>
          </a:p>
          <a:p>
            <a:endParaRPr lang="en-US" sz="1700" dirty="0">
              <a:latin typeface="Constantia" panose="02030602050306030303" pitchFamily="18" charset="0"/>
            </a:endParaRPr>
          </a:p>
        </p:txBody>
      </p:sp>
      <p:pic>
        <p:nvPicPr>
          <p:cNvPr id="5" name="Picture 4">
            <a:extLst>
              <a:ext uri="{FF2B5EF4-FFF2-40B4-BE49-F238E27FC236}">
                <a16:creationId xmlns:a16="http://schemas.microsoft.com/office/drawing/2014/main" id="{DE11572E-3BB7-48A8-A262-925DFE7A6DD0}"/>
              </a:ext>
            </a:extLst>
          </p:cNvPr>
          <p:cNvPicPr>
            <a:picLocks noChangeAspect="1"/>
          </p:cNvPicPr>
          <p:nvPr/>
        </p:nvPicPr>
        <p:blipFill rotWithShape="1">
          <a:blip r:embed="rId2"/>
          <a:srcRect r="2820" b="-3"/>
          <a:stretch/>
        </p:blipFill>
        <p:spPr>
          <a:xfrm>
            <a:off x="7675658" y="2093976"/>
            <a:ext cx="3941064" cy="4096512"/>
          </a:xfrm>
          <a:prstGeom prst="rect">
            <a:avLst/>
          </a:prstGeom>
        </p:spPr>
      </p:pic>
    </p:spTree>
    <p:extLst>
      <p:ext uri="{BB962C8B-B14F-4D97-AF65-F5344CB8AC3E}">
        <p14:creationId xmlns:p14="http://schemas.microsoft.com/office/powerpoint/2010/main" val="258094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894185-7EA9-4FE5-8225-077B10B97308}"/>
              </a:ext>
            </a:extLst>
          </p:cNvPr>
          <p:cNvSpPr>
            <a:spLocks noGrp="1"/>
          </p:cNvSpPr>
          <p:nvPr>
            <p:ph type="title"/>
          </p:nvPr>
        </p:nvSpPr>
        <p:spPr>
          <a:xfrm>
            <a:off x="6589138" y="380899"/>
            <a:ext cx="4953934" cy="1676603"/>
          </a:xfrm>
        </p:spPr>
        <p:txBody>
          <a:bodyPr vert="horz" lIns="91440" tIns="45720" rIns="91440" bIns="45720" rtlCol="0">
            <a:normAutofit/>
          </a:bodyPr>
          <a:lstStyle/>
          <a:p>
            <a:r>
              <a:rPr lang="en-US" sz="4000" b="1" i="1" kern="1200" dirty="0">
                <a:effectLst>
                  <a:outerShdw blurRad="38100" dist="38100" dir="2700000" algn="tl">
                    <a:srgbClr val="000000">
                      <a:alpha val="43137"/>
                    </a:srgbClr>
                  </a:outerShdw>
                </a:effectLst>
                <a:latin typeface="Constantia" panose="02030602050306030303" pitchFamily="18" charset="0"/>
              </a:rPr>
              <a:t>World War II </a:t>
            </a:r>
            <a:br>
              <a:rPr lang="en-US" sz="4000" b="1" i="1" kern="1200" dirty="0">
                <a:effectLst>
                  <a:outerShdw blurRad="38100" dist="38100" dir="2700000" algn="tl">
                    <a:srgbClr val="000000">
                      <a:alpha val="43137"/>
                    </a:srgbClr>
                  </a:outerShdw>
                </a:effectLst>
                <a:latin typeface="Constantia" panose="02030602050306030303" pitchFamily="18" charset="0"/>
              </a:rPr>
            </a:br>
            <a:r>
              <a:rPr lang="en-US" sz="4000" b="1" i="1" kern="1200" dirty="0">
                <a:effectLst>
                  <a:outerShdw blurRad="38100" dist="38100" dir="2700000" algn="tl">
                    <a:srgbClr val="000000">
                      <a:alpha val="43137"/>
                    </a:srgbClr>
                  </a:outerShdw>
                </a:effectLst>
                <a:latin typeface="Constantia" panose="02030602050306030303" pitchFamily="18" charset="0"/>
              </a:rPr>
              <a:t>(WWII)</a:t>
            </a:r>
          </a:p>
        </p:txBody>
      </p:sp>
      <p:sp>
        <p:nvSpPr>
          <p:cNvPr id="19" name="Rectangle 18">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BF42F16-F8D6-4AEA-BC08-5C8982037B5C}"/>
              </a:ext>
            </a:extLst>
          </p:cNvPr>
          <p:cNvPicPr>
            <a:picLocks noChangeAspect="1"/>
          </p:cNvPicPr>
          <p:nvPr/>
        </p:nvPicPr>
        <p:blipFill rotWithShape="1">
          <a:blip r:embed="rId2"/>
          <a:srcRect t="1893" r="3" b="1896"/>
          <a:stretch/>
        </p:blipFill>
        <p:spPr>
          <a:xfrm>
            <a:off x="656844" y="722376"/>
            <a:ext cx="4782312" cy="5413248"/>
          </a:xfrm>
          <a:prstGeom prst="rect">
            <a:avLst/>
          </a:prstGeom>
          <a:effectLst/>
        </p:spPr>
      </p:pic>
      <p:sp>
        <p:nvSpPr>
          <p:cNvPr id="3" name="Content Placeholder 2">
            <a:extLst>
              <a:ext uri="{FF2B5EF4-FFF2-40B4-BE49-F238E27FC236}">
                <a16:creationId xmlns:a16="http://schemas.microsoft.com/office/drawing/2014/main" id="{B3CA7101-816D-48D9-B777-F76AAD5BB5AB}"/>
              </a:ext>
            </a:extLst>
          </p:cNvPr>
          <p:cNvSpPr>
            <a:spLocks noGrp="1"/>
          </p:cNvSpPr>
          <p:nvPr>
            <p:ph idx="1"/>
          </p:nvPr>
        </p:nvSpPr>
        <p:spPr>
          <a:xfrm>
            <a:off x="6589140" y="1954151"/>
            <a:ext cx="4953932" cy="4171949"/>
          </a:xfrm>
        </p:spPr>
        <p:txBody>
          <a:bodyPr vert="horz" lIns="91440" tIns="45720" rIns="91440" bIns="45720" rtlCol="0">
            <a:normAutofit/>
          </a:bodyPr>
          <a:lstStyle/>
          <a:p>
            <a:pPr marL="0" marR="0" indent="0">
              <a:spcBef>
                <a:spcPts val="0"/>
              </a:spcBef>
              <a:spcAft>
                <a:spcPts val="800"/>
              </a:spcAft>
              <a:buNone/>
            </a:pPr>
            <a:r>
              <a:rPr lang="en-US" sz="1800" dirty="0">
                <a:effectLst/>
                <a:latin typeface="Constantia" panose="02030602050306030303" pitchFamily="18" charset="0"/>
              </a:rPr>
              <a:t>During </a:t>
            </a:r>
            <a:r>
              <a:rPr lang="en-US" sz="1800" dirty="0">
                <a:latin typeface="Constantia" panose="02030602050306030303" pitchFamily="18" charset="0"/>
              </a:rPr>
              <a:t>WWII, w</a:t>
            </a:r>
            <a:r>
              <a:rPr lang="en-US" sz="1800" dirty="0">
                <a:effectLst/>
                <a:latin typeface="Constantia" panose="02030602050306030303" pitchFamily="18" charset="0"/>
              </a:rPr>
              <a:t>omen started to take on non-combat roles to free up more men to fight on the frontlines. This did not stop them from also continuing their clerical jobs or working as radio and telephone operators, just like in WWI. </a:t>
            </a:r>
          </a:p>
          <a:p>
            <a:pPr marL="0" marR="0" indent="0">
              <a:spcBef>
                <a:spcPts val="0"/>
              </a:spcBef>
              <a:spcAft>
                <a:spcPts val="800"/>
              </a:spcAft>
              <a:buNone/>
            </a:pPr>
            <a:r>
              <a:rPr lang="en-US" sz="1800" dirty="0">
                <a:effectLst/>
                <a:latin typeface="Constantia" panose="02030602050306030303" pitchFamily="18" charset="0"/>
              </a:rPr>
              <a:t>Some of their new roles included driving vehicles</a:t>
            </a:r>
            <a:r>
              <a:rPr lang="en-US" sz="1800" dirty="0">
                <a:latin typeface="Constantia" panose="02030602050306030303" pitchFamily="18" charset="0"/>
              </a:rPr>
              <a:t> or </a:t>
            </a:r>
            <a:r>
              <a:rPr lang="en-US" sz="1800" dirty="0">
                <a:effectLst/>
                <a:latin typeface="Constantia" panose="02030602050306030303" pitchFamily="18" charset="0"/>
              </a:rPr>
              <a:t>repairing airplanes, working in laboratories, rigging parachutes, or test-flying planes. They were so knowledgeable in their new positions that they were being asked to train their male counterparts. </a:t>
            </a:r>
          </a:p>
          <a:p>
            <a:pPr marL="0" marR="0" indent="0">
              <a:spcBef>
                <a:spcPts val="0"/>
              </a:spcBef>
              <a:spcAft>
                <a:spcPts val="800"/>
              </a:spcAft>
              <a:buNone/>
            </a:pPr>
            <a:r>
              <a:rPr lang="en-US" sz="1800" dirty="0">
                <a:effectLst/>
                <a:latin typeface="Constantia" panose="02030602050306030303" pitchFamily="18" charset="0"/>
              </a:rPr>
              <a:t>This war saw almost half a million women in uniform. The valuable role women played in WWII led to a big change in the military's way of thinking. </a:t>
            </a:r>
          </a:p>
          <a:p>
            <a:pPr marL="0" indent="0">
              <a:buNone/>
            </a:pPr>
            <a:endParaRPr lang="en-US" sz="1800" dirty="0"/>
          </a:p>
        </p:txBody>
      </p:sp>
    </p:spTree>
    <p:extLst>
      <p:ext uri="{BB962C8B-B14F-4D97-AF65-F5344CB8AC3E}">
        <p14:creationId xmlns:p14="http://schemas.microsoft.com/office/powerpoint/2010/main" val="163890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0CB9-DC1D-4A17-94D3-C5614B8ADC91}"/>
              </a:ext>
            </a:extLst>
          </p:cNvPr>
          <p:cNvSpPr>
            <a:spLocks noGrp="1"/>
          </p:cNvSpPr>
          <p:nvPr>
            <p:ph type="title"/>
          </p:nvPr>
        </p:nvSpPr>
        <p:spPr>
          <a:xfrm>
            <a:off x="664584" y="116563"/>
            <a:ext cx="4944152" cy="1622321"/>
          </a:xfrm>
        </p:spPr>
        <p:txBody>
          <a:bodyPr>
            <a:normAutofit/>
          </a:bodyPr>
          <a:lstStyle/>
          <a:p>
            <a:r>
              <a:rPr lang="en-US" dirty="0">
                <a:effectLst>
                  <a:outerShdw blurRad="38100" dist="38100" dir="2700000" algn="tl">
                    <a:srgbClr val="000000">
                      <a:alpha val="43137"/>
                    </a:srgbClr>
                  </a:outerShdw>
                </a:effectLst>
                <a:latin typeface="Constantia" panose="02030602050306030303" pitchFamily="18" charset="0"/>
              </a:rPr>
              <a:t>Korean War Era</a:t>
            </a:r>
          </a:p>
        </p:txBody>
      </p:sp>
      <p:sp>
        <p:nvSpPr>
          <p:cNvPr id="3" name="Content Placeholder 2">
            <a:extLst>
              <a:ext uri="{FF2B5EF4-FFF2-40B4-BE49-F238E27FC236}">
                <a16:creationId xmlns:a16="http://schemas.microsoft.com/office/drawing/2014/main" id="{A104CB72-640A-4A0A-A9EB-F800CBA10BEA}"/>
              </a:ext>
            </a:extLst>
          </p:cNvPr>
          <p:cNvSpPr>
            <a:spLocks noGrp="1"/>
          </p:cNvSpPr>
          <p:nvPr>
            <p:ph idx="1"/>
          </p:nvPr>
        </p:nvSpPr>
        <p:spPr>
          <a:xfrm>
            <a:off x="484214" y="1343025"/>
            <a:ext cx="5281190" cy="5314950"/>
          </a:xfrm>
        </p:spPr>
        <p:txBody>
          <a:bodyPr>
            <a:normAutofit/>
          </a:bodyPr>
          <a:lstStyle/>
          <a:p>
            <a:pPr marL="0" marR="0" indent="0">
              <a:lnSpc>
                <a:spcPct val="120000"/>
              </a:lnSpc>
              <a:spcBef>
                <a:spcPts val="0"/>
              </a:spcBef>
              <a:spcAft>
                <a:spcPts val="800"/>
              </a:spcAft>
              <a:buNone/>
            </a:pPr>
            <a:r>
              <a:rPr lang="en-US" sz="1400" dirty="0">
                <a:latin typeface="Constantia" panose="02030602050306030303" pitchFamily="18" charset="0"/>
                <a:ea typeface="MingLiU" panose="020B0604030504040204" pitchFamily="49" charset="-120"/>
              </a:rPr>
              <a:t>1948, p</a:t>
            </a:r>
            <a:r>
              <a:rPr lang="en-US" sz="1400" dirty="0">
                <a:effectLst/>
                <a:latin typeface="Constantia" panose="02030602050306030303" pitchFamily="18" charset="0"/>
                <a:ea typeface="MingLiU" panose="020B0604030504040204" pitchFamily="49" charset="-120"/>
                <a:cs typeface="Times New Roman" panose="02020603050405020304" pitchFamily="18" charset="0"/>
              </a:rPr>
              <a:t>assage of the </a:t>
            </a:r>
            <a:r>
              <a:rPr lang="en-US" sz="1400" b="1" i="1" dirty="0">
                <a:effectLst/>
                <a:latin typeface="Constantia" panose="02030602050306030303" pitchFamily="18" charset="0"/>
                <a:ea typeface="MingLiU" panose="020B0604030504040204" pitchFamily="49" charset="-120"/>
                <a:cs typeface="Times New Roman" panose="02020603050405020304" pitchFamily="18" charset="0"/>
              </a:rPr>
              <a:t>Women’s Armed Services Integration Act </a:t>
            </a:r>
            <a:r>
              <a:rPr lang="en-US" sz="1400" dirty="0">
                <a:effectLst/>
                <a:latin typeface="Constantia" panose="02030602050306030303" pitchFamily="18" charset="0"/>
                <a:ea typeface="MingLiU" panose="020B0604030504040204" pitchFamily="49" charset="-120"/>
                <a:cs typeface="Times New Roman" panose="02020603050405020304" pitchFamily="18" charset="0"/>
              </a:rPr>
              <a:t>allowed women to be recognized as full members of the American military and they could claim benefits. Women who chose to serve could make a career for themselves in the Army or Navy. The downside was female service members could be automatically discharged if they became pregnant and they were unable serve in combat positions.</a:t>
            </a:r>
          </a:p>
          <a:p>
            <a:pPr marL="0" marR="0" indent="0">
              <a:lnSpc>
                <a:spcPct val="120000"/>
              </a:lnSpc>
              <a:spcBef>
                <a:spcPts val="0"/>
              </a:spcBef>
              <a:spcAft>
                <a:spcPts val="800"/>
              </a:spcAft>
              <a:buNone/>
            </a:pPr>
            <a:r>
              <a:rPr lang="en-US" sz="1400" dirty="0">
                <a:effectLst/>
                <a:latin typeface="Constantia" panose="02030602050306030303" pitchFamily="18" charset="0"/>
                <a:ea typeface="MingLiU" panose="020B0604030504040204" pitchFamily="49" charset="-120"/>
                <a:cs typeface="Times New Roman" panose="02020603050405020304" pitchFamily="18" charset="0"/>
              </a:rPr>
              <a:t>Regardless, this act was still a step forward for women. In addition, the </a:t>
            </a:r>
            <a:r>
              <a:rPr lang="en-US" sz="1400" b="1" i="1" dirty="0">
                <a:effectLst/>
                <a:latin typeface="Constantia" panose="02030602050306030303" pitchFamily="18" charset="0"/>
                <a:ea typeface="MingLiU" panose="020B0604030504040204" pitchFamily="49" charset="-120"/>
                <a:cs typeface="Times New Roman" panose="02020603050405020304" pitchFamily="18" charset="0"/>
              </a:rPr>
              <a:t>Integration of the Armed Forces</a:t>
            </a:r>
            <a:r>
              <a:rPr lang="en-US" sz="1400" b="1" dirty="0">
                <a:effectLst/>
                <a:latin typeface="Constantia" panose="02030602050306030303" pitchFamily="18" charset="0"/>
                <a:ea typeface="MingLiU" panose="020B0604030504040204" pitchFamily="49" charset="-120"/>
                <a:cs typeface="Times New Roman" panose="02020603050405020304" pitchFamily="18" charset="0"/>
              </a:rPr>
              <a:t> </a:t>
            </a:r>
            <a:r>
              <a:rPr lang="en-US" sz="1400" dirty="0">
                <a:effectLst/>
                <a:latin typeface="Constantia" panose="02030602050306030303" pitchFamily="18" charset="0"/>
                <a:ea typeface="MingLiU" panose="020B0604030504040204" pitchFamily="49" charset="-120"/>
                <a:cs typeface="Times New Roman" panose="02020603050405020304" pitchFamily="18" charset="0"/>
              </a:rPr>
              <a:t>executive order was signed, desegregating the military and ensuring that Black women could now serve equally in all branches of the military as well.</a:t>
            </a:r>
          </a:p>
          <a:p>
            <a:pPr marL="0" indent="0">
              <a:lnSpc>
                <a:spcPct val="120000"/>
              </a:lnSpc>
              <a:buNone/>
            </a:pPr>
            <a:r>
              <a:rPr lang="en-US" sz="1400" b="1" dirty="0">
                <a:latin typeface="Constantia" panose="02030602050306030303" pitchFamily="18" charset="0"/>
                <a:ea typeface="MingLiU" panose="020B0604030504040204" pitchFamily="49" charset="-120"/>
              </a:rPr>
              <a:t>Esther McGowin Blake </a:t>
            </a:r>
            <a:r>
              <a:rPr lang="en-US" sz="1400" dirty="0">
                <a:latin typeface="Constantia" panose="02030602050306030303" pitchFamily="18" charset="0"/>
                <a:ea typeface="MingLiU" panose="020B0604030504040204" pitchFamily="49" charset="-120"/>
              </a:rPr>
              <a:t>was the first woman to serve in the US Air Force. Her motivation to join the military was deeply personal: both of her sons were currently serving, and Ms. Blake was widowed. With the announcement of “free a man to fight”, Blake rushed to the recruiting center, and enlisted on the first hour of the first day the Air Force announced that women would be allowed to serve. Thankfully, the end of the war saw the reunion of Blake and her two sons.</a:t>
            </a:r>
          </a:p>
          <a:p>
            <a:endParaRPr lang="en-US" sz="140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FB1BBC4-1BE9-4958-89D6-7D1C32ACC407}"/>
              </a:ext>
            </a:extLst>
          </p:cNvPr>
          <p:cNvPicPr>
            <a:picLocks noChangeAspect="1"/>
          </p:cNvPicPr>
          <p:nvPr/>
        </p:nvPicPr>
        <p:blipFill>
          <a:blip r:embed="rId2"/>
          <a:stretch>
            <a:fillRect/>
          </a:stretch>
        </p:blipFill>
        <p:spPr>
          <a:xfrm>
            <a:off x="6904709" y="1164747"/>
            <a:ext cx="4475531" cy="4525258"/>
          </a:xfrm>
          <a:prstGeom prst="rect">
            <a:avLst/>
          </a:prstGeom>
          <a:effectLst/>
        </p:spPr>
      </p:pic>
    </p:spTree>
    <p:extLst>
      <p:ext uri="{BB962C8B-B14F-4D97-AF65-F5344CB8AC3E}">
        <p14:creationId xmlns:p14="http://schemas.microsoft.com/office/powerpoint/2010/main" val="307132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F2279D4-8395-4736-8EB3-0B6A9DBA29B1}"/>
              </a:ext>
            </a:extLst>
          </p:cNvPr>
          <p:cNvPicPr>
            <a:picLocks noChangeAspect="1"/>
          </p:cNvPicPr>
          <p:nvPr/>
        </p:nvPicPr>
        <p:blipFill rotWithShape="1">
          <a:blip r:embed="rId2">
            <a:alphaModFix amt="35000"/>
          </a:blip>
          <a:srcRect t="11818" b="3912"/>
          <a:stretch/>
        </p:blipFill>
        <p:spPr>
          <a:xfrm>
            <a:off x="20" y="1"/>
            <a:ext cx="12191980" cy="6857999"/>
          </a:xfrm>
          <a:prstGeom prst="rect">
            <a:avLst/>
          </a:prstGeom>
        </p:spPr>
      </p:pic>
      <p:sp>
        <p:nvSpPr>
          <p:cNvPr id="2" name="Title 1">
            <a:extLst>
              <a:ext uri="{FF2B5EF4-FFF2-40B4-BE49-F238E27FC236}">
                <a16:creationId xmlns:a16="http://schemas.microsoft.com/office/drawing/2014/main" id="{96D2B676-30E7-45BD-9AC7-4885336B87FB}"/>
              </a:ext>
            </a:extLst>
          </p:cNvPr>
          <p:cNvSpPr>
            <a:spLocks noGrp="1"/>
          </p:cNvSpPr>
          <p:nvPr>
            <p:ph type="title"/>
          </p:nvPr>
        </p:nvSpPr>
        <p:spPr>
          <a:xfrm>
            <a:off x="838201" y="1065862"/>
            <a:ext cx="3313164" cy="4726276"/>
          </a:xfrm>
        </p:spPr>
        <p:txBody>
          <a:bodyPr>
            <a:normAutofit/>
          </a:bodyPr>
          <a:lstStyle/>
          <a:p>
            <a:pPr algn="ctr"/>
            <a:r>
              <a:rPr lang="en-US" sz="4000" b="1" dirty="0">
                <a:solidFill>
                  <a:srgbClr val="FFFFFF"/>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Vietnam War </a:t>
            </a:r>
            <a:b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dirty="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18BA8C-410F-441A-A55C-52D057CE04EF}"/>
              </a:ext>
            </a:extLst>
          </p:cNvPr>
          <p:cNvSpPr>
            <a:spLocks noGrp="1"/>
          </p:cNvSpPr>
          <p:nvPr>
            <p:ph idx="1"/>
          </p:nvPr>
        </p:nvSpPr>
        <p:spPr>
          <a:xfrm>
            <a:off x="5155379" y="1065862"/>
            <a:ext cx="5744685" cy="4726276"/>
          </a:xfrm>
        </p:spPr>
        <p:txBody>
          <a:bodyPr anchor="ctr">
            <a:normAutofit/>
          </a:bodyPr>
          <a:lstStyle/>
          <a:p>
            <a:pPr marL="0" marR="0" indent="0">
              <a:spcBef>
                <a:spcPts val="0"/>
              </a:spcBef>
              <a:spcAft>
                <a:spcPts val="800"/>
              </a:spcAft>
              <a:buNone/>
            </a:pPr>
            <a:r>
              <a:rPr lang="en-US" sz="2000" i="1" dirty="0">
                <a:solidFill>
                  <a:srgbClr val="FFFFFF"/>
                </a:solidFill>
                <a:latin typeface="Constantia" panose="02030602050306030303" pitchFamily="18" charset="0"/>
                <a:ea typeface="Calibri" panose="020F0502020204030204" pitchFamily="34" charset="0"/>
                <a:cs typeface="Times New Roman" panose="02020603050405020304" pitchFamily="18" charset="0"/>
              </a:rPr>
              <a:t>While </a:t>
            </a:r>
            <a:r>
              <a:rPr lang="en-US" sz="2000" i="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Women’s Rights were being fought for stateside and in the political arena, approximately 11,000 women, most volunteers, were deployed and stationed in Vietnam. During the nearly 20-year war, </a:t>
            </a:r>
            <a:r>
              <a:rPr lang="en-US" sz="2000" b="0" i="0" dirty="0">
                <a:solidFill>
                  <a:srgbClr val="FFFFFF"/>
                </a:solidFill>
                <a:effectLst/>
                <a:latin typeface="Constantia" panose="02030602050306030303" pitchFamily="18" charset="0"/>
              </a:rPr>
              <a:t>eight American women service members lost their lives (TIME, 2021) </a:t>
            </a:r>
            <a:r>
              <a:rPr lang="en-US" sz="2000" i="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 </a:t>
            </a:r>
            <a:endParaRPr lang="en-US" sz="2000"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i="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Other female service members worked as air traffic controllers, intelligence officers and clerks – both at home and in Vietnam. Additional changes included promotions for women to general and flag ranks and women being allowed to command units that included men. </a:t>
            </a:r>
          </a:p>
          <a:p>
            <a:pPr marL="0" marR="0" indent="0">
              <a:spcBef>
                <a:spcPts val="0"/>
              </a:spcBef>
              <a:spcAft>
                <a:spcPts val="800"/>
              </a:spcAft>
              <a:buNone/>
            </a:pPr>
            <a:r>
              <a:rPr lang="en-US" sz="2000" i="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At the end of the U.S.’ involvement in the Vietnam War, the Pentagon then announced that pregnant women could remain in the military.</a:t>
            </a:r>
            <a:endParaRPr lang="en-US" sz="2000"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endParaRPr>
          </a:p>
          <a:p>
            <a:endParaRPr lang="en-US" sz="2000" dirty="0">
              <a:solidFill>
                <a:srgbClr val="FFFFFF"/>
              </a:solidFill>
              <a:latin typeface="Constantia" panose="02030602050306030303" pitchFamily="18" charset="0"/>
            </a:endParaRPr>
          </a:p>
        </p:txBody>
      </p:sp>
    </p:spTree>
    <p:extLst>
      <p:ext uri="{BB962C8B-B14F-4D97-AF65-F5344CB8AC3E}">
        <p14:creationId xmlns:p14="http://schemas.microsoft.com/office/powerpoint/2010/main" val="20273320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7F91F9-5BDA-4479-93B2-C8CB8EB10025}"/>
              </a:ext>
            </a:extLst>
          </p:cNvPr>
          <p:cNvSpPr txBox="1"/>
          <p:nvPr/>
        </p:nvSpPr>
        <p:spPr>
          <a:xfrm>
            <a:off x="370668" y="2288833"/>
            <a:ext cx="5725332" cy="3711571"/>
          </a:xfrm>
          <a:prstGeom prst="rect">
            <a:avLst/>
          </a:prstGeom>
        </p:spPr>
        <p:txBody>
          <a:bodyPr vert="horz" lIns="91440" tIns="45720" rIns="91440" bIns="45720" rtlCol="0">
            <a:normAutofit fontScale="92500" lnSpcReduction="20000"/>
          </a:bodyPr>
          <a:lstStyle/>
          <a:p>
            <a:pPr marR="0">
              <a:lnSpc>
                <a:spcPct val="90000"/>
              </a:lnSpc>
              <a:spcBef>
                <a:spcPts val="0"/>
              </a:spcBef>
              <a:spcAft>
                <a:spcPts val="800"/>
              </a:spcAft>
              <a:tabLst>
                <a:tab pos="882650" algn="l"/>
              </a:tabLst>
            </a:pPr>
            <a:r>
              <a:rPr lang="en-US" sz="2000" dirty="0">
                <a:solidFill>
                  <a:schemeClr val="bg1"/>
                </a:solidFill>
                <a:effectLst/>
                <a:latin typeface="Constantia" panose="02030602050306030303" pitchFamily="18" charset="0"/>
              </a:rPr>
              <a:t>Years following, moving through war times </a:t>
            </a:r>
            <a:r>
              <a:rPr lang="en-US" sz="2000" dirty="0">
                <a:solidFill>
                  <a:schemeClr val="bg1"/>
                </a:solidFill>
                <a:latin typeface="Constantia" panose="02030602050306030303" pitchFamily="18" charset="0"/>
              </a:rPr>
              <a:t>more</a:t>
            </a:r>
            <a:r>
              <a:rPr lang="en-US" sz="2000" dirty="0">
                <a:solidFill>
                  <a:schemeClr val="bg1"/>
                </a:solidFill>
                <a:effectLst/>
                <a:latin typeface="Constantia" panose="02030602050306030303" pitchFamily="18" charset="0"/>
              </a:rPr>
              <a:t> than 40,000 women deployed to combat zones. </a:t>
            </a:r>
            <a:r>
              <a:rPr lang="en-US" sz="2000">
                <a:solidFill>
                  <a:schemeClr val="bg1"/>
                </a:solidFill>
                <a:effectLst/>
                <a:latin typeface="Constantia" panose="02030602050306030303" pitchFamily="18" charset="0"/>
              </a:rPr>
              <a:t>They </a:t>
            </a:r>
            <a:r>
              <a:rPr lang="en-US" sz="2000" dirty="0">
                <a:solidFill>
                  <a:schemeClr val="bg1"/>
                </a:solidFill>
                <a:effectLst/>
                <a:latin typeface="Constantia" panose="02030602050306030303" pitchFamily="18" charset="0"/>
              </a:rPr>
              <a:t>drove trucks, worked as mechanics, flew troop transport helicopters, fired Patriot missiles and performed most military functions that were not officially deemed as combat roles</a:t>
            </a:r>
            <a:r>
              <a:rPr lang="en-US" sz="2000">
                <a:solidFill>
                  <a:schemeClr val="bg1"/>
                </a:solidFill>
                <a:effectLst/>
                <a:latin typeface="Constantia" panose="02030602050306030303" pitchFamily="18" charset="0"/>
              </a:rPr>
              <a:t>. </a:t>
            </a:r>
          </a:p>
          <a:p>
            <a:pPr marR="0">
              <a:lnSpc>
                <a:spcPct val="90000"/>
              </a:lnSpc>
              <a:spcBef>
                <a:spcPts val="0"/>
              </a:spcBef>
              <a:spcAft>
                <a:spcPts val="800"/>
              </a:spcAft>
              <a:tabLst>
                <a:tab pos="882650" algn="l"/>
              </a:tabLst>
            </a:pPr>
            <a:r>
              <a:rPr lang="en-US" sz="2000">
                <a:solidFill>
                  <a:schemeClr val="bg1"/>
                </a:solidFill>
                <a:effectLst/>
                <a:latin typeface="Constantia" panose="02030602050306030303" pitchFamily="18" charset="0"/>
              </a:rPr>
              <a:t>Of </a:t>
            </a:r>
            <a:r>
              <a:rPr lang="en-US" sz="2000" dirty="0">
                <a:solidFill>
                  <a:schemeClr val="bg1"/>
                </a:solidFill>
                <a:effectLst/>
                <a:latin typeface="Constantia" panose="02030602050306030303" pitchFamily="18" charset="0"/>
              </a:rPr>
              <a:t>the women who served in the U.S. forces during the Gulf War, 15 were killed and two were captured by Iraqi forces. By the end of the decade, women served on combat ships and flew warplanes from American aircraft carriers (Baker, 2020). </a:t>
            </a:r>
          </a:p>
          <a:p>
            <a:pPr marR="0">
              <a:lnSpc>
                <a:spcPct val="90000"/>
              </a:lnSpc>
              <a:spcBef>
                <a:spcPts val="0"/>
              </a:spcBef>
              <a:spcAft>
                <a:spcPts val="800"/>
              </a:spcAft>
              <a:tabLst>
                <a:tab pos="882650" algn="l"/>
              </a:tabLst>
            </a:pPr>
            <a:r>
              <a:rPr lang="en-US" sz="2000" dirty="0">
                <a:solidFill>
                  <a:schemeClr val="bg1"/>
                </a:solidFill>
                <a:effectLst/>
                <a:latin typeface="Constantia" panose="02030602050306030303" pitchFamily="18" charset="0"/>
              </a:rPr>
              <a:t>Women did suffer a setback in 1994, when Secretary of Defense Les Asprin refused to allow women to serve in units whose primary purpose was ground combat.</a:t>
            </a:r>
          </a:p>
          <a:p>
            <a:pPr indent="-228600">
              <a:lnSpc>
                <a:spcPct val="90000"/>
              </a:lnSpc>
              <a:buFont typeface="Arial" panose="020B0604020202020204" pitchFamily="34" charset="0"/>
              <a:buChar char="•"/>
            </a:pPr>
            <a:endParaRPr lang="en-US" sz="1700" dirty="0">
              <a:solidFill>
                <a:schemeClr val="bg1"/>
              </a:solidFill>
            </a:endParaRPr>
          </a:p>
        </p:txBody>
      </p:sp>
      <p:pic>
        <p:nvPicPr>
          <p:cNvPr id="8" name="Picture 7" descr="A group of people in military uniforms&#10;&#10;Description automatically generated with medium confidence">
            <a:extLst>
              <a:ext uri="{FF2B5EF4-FFF2-40B4-BE49-F238E27FC236}">
                <a16:creationId xmlns:a16="http://schemas.microsoft.com/office/drawing/2014/main" id="{89D458F9-9D70-44B3-930E-94942BEF762B}"/>
              </a:ext>
            </a:extLst>
          </p:cNvPr>
          <p:cNvPicPr>
            <a:picLocks noChangeAspect="1"/>
          </p:cNvPicPr>
          <p:nvPr/>
        </p:nvPicPr>
        <p:blipFill>
          <a:blip r:embed="rId2"/>
          <a:stretch>
            <a:fillRect/>
          </a:stretch>
        </p:blipFill>
        <p:spPr>
          <a:xfrm>
            <a:off x="6682710" y="369913"/>
            <a:ext cx="3513605" cy="2784532"/>
          </a:xfrm>
          <a:prstGeom prst="rect">
            <a:avLst/>
          </a:prstGeom>
        </p:spPr>
      </p:pic>
      <p:sp>
        <p:nvSpPr>
          <p:cNvPr id="18" name="Rectangle 17">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a:extLst>
              <a:ext uri="{FF2B5EF4-FFF2-40B4-BE49-F238E27FC236}">
                <a16:creationId xmlns:a16="http://schemas.microsoft.com/office/drawing/2014/main" id="{1022389F-71FD-455D-8455-179E5B6F27D7}"/>
              </a:ext>
            </a:extLst>
          </p:cNvPr>
          <p:cNvPicPr>
            <a:picLocks noChangeAspect="1"/>
          </p:cNvPicPr>
          <p:nvPr/>
        </p:nvPicPr>
        <p:blipFill rotWithShape="1">
          <a:blip r:embed="rId3"/>
          <a:srcRect r="35900"/>
          <a:stretch/>
        </p:blipFill>
        <p:spPr>
          <a:xfrm>
            <a:off x="8038661" y="4716642"/>
            <a:ext cx="3588640" cy="811782"/>
          </a:xfrm>
          <a:prstGeom prst="rect">
            <a:avLst/>
          </a:prstGeom>
        </p:spPr>
      </p:pic>
      <p:sp>
        <p:nvSpPr>
          <p:cNvPr id="20" name="Rectangle 19">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CCFA3C-B47C-4695-9705-EC76D8B9D145}"/>
              </a:ext>
            </a:extLst>
          </p:cNvPr>
          <p:cNvSpPr txBox="1"/>
          <p:nvPr/>
        </p:nvSpPr>
        <p:spPr>
          <a:xfrm>
            <a:off x="871443" y="2458094"/>
            <a:ext cx="5038916" cy="3714104"/>
          </a:xfrm>
          <a:prstGeom prst="rect">
            <a:avLst/>
          </a:prstGeom>
        </p:spPr>
        <p:txBody>
          <a:bodyPr vert="horz" lIns="91440" tIns="45720" rIns="91440" bIns="45720" rtlCol="0" anchor="t">
            <a:normAutofit/>
          </a:bodyPr>
          <a:lstStyle/>
          <a:p>
            <a:pPr>
              <a:lnSpc>
                <a:spcPct val="90000"/>
              </a:lnSpc>
              <a:spcAft>
                <a:spcPts val="600"/>
              </a:spcAft>
            </a:pPr>
            <a:endParaRPr lang="en-US" sz="2000" dirty="0">
              <a:solidFill>
                <a:schemeClr val="bg1"/>
              </a:solidFill>
            </a:endParaRPr>
          </a:p>
        </p:txBody>
      </p:sp>
    </p:spTree>
    <p:extLst>
      <p:ext uri="{BB962C8B-B14F-4D97-AF65-F5344CB8AC3E}">
        <p14:creationId xmlns:p14="http://schemas.microsoft.com/office/powerpoint/2010/main" val="17936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2035</TotalTime>
  <Words>1964</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Constantia</vt:lpstr>
      <vt:lpstr>Office Theme</vt:lpstr>
      <vt:lpstr>Evolution of  Women in War</vt:lpstr>
      <vt:lpstr>PowerPoint Presentation</vt:lpstr>
      <vt:lpstr>American Revolution Era </vt:lpstr>
      <vt:lpstr>Civil War Era</vt:lpstr>
      <vt:lpstr>World War I (WWI)</vt:lpstr>
      <vt:lpstr>World War II  (WWII)</vt:lpstr>
      <vt:lpstr>Korean War Era</vt:lpstr>
      <vt:lpstr>Vietnam War  </vt:lpstr>
      <vt:lpstr>PowerPoint Presentation</vt:lpstr>
      <vt:lpstr>To The Future Of  Women In War</vt:lpstr>
      <vt:lpstr>References</vt:lpstr>
      <vt:lpstr>References cont.</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Women in War</dc:title>
  <dc:creator>Roberts, Chenal C.</dc:creator>
  <cp:lastModifiedBy>Roberts, Chenal C.</cp:lastModifiedBy>
  <cp:revision>62</cp:revision>
  <dcterms:created xsi:type="dcterms:W3CDTF">2022-07-26T01:25:33Z</dcterms:created>
  <dcterms:modified xsi:type="dcterms:W3CDTF">2022-07-31T02:46:10Z</dcterms:modified>
</cp:coreProperties>
</file>