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9" r:id="rId5"/>
    <p:sldId id="270" r:id="rId6"/>
    <p:sldId id="271" r:id="rId7"/>
    <p:sldId id="266" r:id="rId8"/>
    <p:sldId id="267" r:id="rId9"/>
    <p:sldId id="268" r:id="rId10"/>
    <p:sldId id="265" r:id="rId11"/>
    <p:sldId id="263" r:id="rId12"/>
    <p:sldId id="261" r:id="rId13"/>
    <p:sldId id="264" r:id="rId14"/>
    <p:sldId id="259"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1C47D-B81E-4E7A-84EC-CFD8D97B2EDE}"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348B34D2-A8FE-408A-A28B-CB37AF82A740}">
      <dgm:prSet phldrT="[Text]" custT="1"/>
      <dgm:spPr/>
      <dgm:t>
        <a:bodyPr/>
        <a:lstStyle/>
        <a:p>
          <a:pPr>
            <a:buFont typeface="Wingdings" panose="05000000000000000000" pitchFamily="2" charset="2"/>
            <a:buChar char="Ø"/>
          </a:pPr>
          <a:r>
            <a:rPr lang="en-US" sz="1050" b="1" dirty="0"/>
            <a:t>Lieutenant Colonel Allison Black “Angel of Death”  </a:t>
          </a:r>
          <a:r>
            <a:rPr lang="en-US" sz="1050" dirty="0"/>
            <a:t>In 2001, she flew an AC-130 gunship providing critical cover and fire to the U.S. SOF teams and the Afghanistan’s Northern Alliance fighters battling Northern Afghanistan’s insurgents.</a:t>
          </a:r>
        </a:p>
        <a:p>
          <a:pPr>
            <a:buFont typeface="Wingdings" panose="05000000000000000000" pitchFamily="2" charset="2"/>
            <a:buChar char="Ø"/>
          </a:pPr>
          <a:r>
            <a:rPr lang="en-US" sz="1050" dirty="0"/>
            <a:t>Additionally, she has gone on to serve in leadership roles across AFSOC, such as the 319th Special Operations Squadron commander.</a:t>
          </a:r>
        </a:p>
      </dgm:t>
    </dgm:pt>
    <dgm:pt modelId="{F5D0C69C-9659-4624-A7AB-8101B7717210}" type="parTrans" cxnId="{496EAAF4-F063-4A61-AF8A-D79EFCECE32B}">
      <dgm:prSet/>
      <dgm:spPr/>
      <dgm:t>
        <a:bodyPr/>
        <a:lstStyle/>
        <a:p>
          <a:endParaRPr lang="en-US" sz="2400"/>
        </a:p>
      </dgm:t>
    </dgm:pt>
    <dgm:pt modelId="{047A8BA9-4DC7-4504-B368-1F356AE6E95D}" type="sibTrans" cxnId="{496EAAF4-F063-4A61-AF8A-D79EFCECE32B}">
      <dgm:prSet/>
      <dgm:spPr/>
      <dgm:t>
        <a:bodyPr/>
        <a:lstStyle/>
        <a:p>
          <a:endParaRPr lang="en-US" sz="2400"/>
        </a:p>
      </dgm:t>
    </dgm:pt>
    <dgm:pt modelId="{3BAAC919-0CE8-4CF0-BFA3-2FAE23A4B00E}">
      <dgm:prSet phldrT="[Text]" custT="1"/>
      <dgm:spPr/>
      <dgm:t>
        <a:bodyPr/>
        <a:lstStyle/>
        <a:p>
          <a:pPr>
            <a:buFont typeface="Wingdings" panose="05000000000000000000" pitchFamily="2" charset="2"/>
            <a:buChar char="Ø"/>
          </a:pPr>
          <a:r>
            <a:rPr lang="en-US" sz="1050" b="1" dirty="0"/>
            <a:t>Chief Master Sergeant Hope </a:t>
          </a:r>
          <a:r>
            <a:rPr lang="en-US" sz="1050" b="1" dirty="0" err="1"/>
            <a:t>Skibitsky</a:t>
          </a:r>
          <a:r>
            <a:rPr lang="en-US" sz="1050" dirty="0"/>
            <a:t> is the first woman to hold the position of the Command Chief for 27th Special Operations Wing. </a:t>
          </a:r>
        </a:p>
        <a:p>
          <a:pPr>
            <a:buFont typeface="Wingdings" panose="05000000000000000000" pitchFamily="2" charset="2"/>
            <a:buChar char="Ø"/>
          </a:pPr>
          <a:r>
            <a:rPr lang="en-US" sz="1050" b="0" i="0" dirty="0"/>
            <a:t>Now she is the senior enlisted adviser to the AFIMSC commander, overseeing the health, welfare and professional development of 3,900 total force Airmen and help guide the center responsible for delivering installation and mission support capabilities across the Air and Space Force.</a:t>
          </a:r>
          <a:endParaRPr lang="en-US" sz="1050" dirty="0"/>
        </a:p>
      </dgm:t>
    </dgm:pt>
    <dgm:pt modelId="{D0BD8B65-568B-4729-AF39-33954743DF17}" type="parTrans" cxnId="{E09FBA6A-3899-4E44-90DF-0FC9A725E186}">
      <dgm:prSet/>
      <dgm:spPr/>
      <dgm:t>
        <a:bodyPr/>
        <a:lstStyle/>
        <a:p>
          <a:endParaRPr lang="en-US" sz="2400"/>
        </a:p>
      </dgm:t>
    </dgm:pt>
    <dgm:pt modelId="{A1128D41-58DE-4D48-9FB5-DC174EEF22B6}" type="sibTrans" cxnId="{E09FBA6A-3899-4E44-90DF-0FC9A725E186}">
      <dgm:prSet/>
      <dgm:spPr/>
      <dgm:t>
        <a:bodyPr/>
        <a:lstStyle/>
        <a:p>
          <a:endParaRPr lang="en-US" sz="2400"/>
        </a:p>
      </dgm:t>
    </dgm:pt>
    <dgm:pt modelId="{BC6C11DE-6346-4BD4-B514-A0FDE5A219FC}">
      <dgm:prSet phldrT="[Text]" custT="1"/>
      <dgm:spPr/>
      <dgm:t>
        <a:bodyPr/>
        <a:lstStyle/>
        <a:p>
          <a:pPr>
            <a:buFont typeface="Wingdings" panose="05000000000000000000" pitchFamily="2" charset="2"/>
            <a:buChar char="Ø"/>
          </a:pPr>
          <a:r>
            <a:rPr lang="en-US" sz="1050" b="1" dirty="0"/>
            <a:t>Colonel Tracy Onufer </a:t>
          </a:r>
          <a:r>
            <a:rPr lang="en-US" sz="1050" dirty="0"/>
            <a:t>is an electronic weapons officer and current Special Operations Command Chief of Staff. </a:t>
          </a:r>
        </a:p>
        <a:p>
          <a:pPr>
            <a:buFont typeface="Wingdings" panose="05000000000000000000" pitchFamily="2" charset="2"/>
            <a:buChar char="Ø"/>
          </a:pPr>
          <a:r>
            <a:rPr lang="en-US" sz="1050" b="1" dirty="0"/>
            <a:t>Colonel Shelly Rodriguez </a:t>
          </a:r>
          <a:r>
            <a:rPr lang="en-US" sz="1050" dirty="0"/>
            <a:t>is an MC130P/J pilot and has commanded in various positions throughout AFSOC. </a:t>
          </a:r>
        </a:p>
        <a:p>
          <a:pPr>
            <a:buFont typeface="Wingdings" panose="05000000000000000000" pitchFamily="2" charset="2"/>
            <a:buChar char="Ø"/>
          </a:pPr>
          <a:r>
            <a:rPr lang="en-US" sz="1050" dirty="0"/>
            <a:t>Doctors like </a:t>
          </a:r>
          <a:r>
            <a:rPr lang="en-US" sz="1050" b="1" dirty="0"/>
            <a:t>Major Regan Lyon </a:t>
          </a:r>
          <a:r>
            <a:rPr lang="en-US" sz="1050" dirty="0"/>
            <a:t>fill the critical role of saving lives on special operations surgical teams, treating patients on everything from a stretcher in a house to a CV-22 Osprey aircraft.</a:t>
          </a:r>
        </a:p>
      </dgm:t>
    </dgm:pt>
    <dgm:pt modelId="{47843324-DD7A-4C2B-9E00-F4CC7C015C92}" type="parTrans" cxnId="{AF610CFB-B593-4993-8CB9-698E99F051AE}">
      <dgm:prSet/>
      <dgm:spPr/>
      <dgm:t>
        <a:bodyPr/>
        <a:lstStyle/>
        <a:p>
          <a:endParaRPr lang="en-US" sz="2400"/>
        </a:p>
      </dgm:t>
    </dgm:pt>
    <dgm:pt modelId="{3B13D482-1DEB-4452-9049-8569C32392EF}" type="sibTrans" cxnId="{AF610CFB-B593-4993-8CB9-698E99F051AE}">
      <dgm:prSet/>
      <dgm:spPr/>
      <dgm:t>
        <a:bodyPr/>
        <a:lstStyle/>
        <a:p>
          <a:endParaRPr lang="en-US" sz="2400"/>
        </a:p>
      </dgm:t>
    </dgm:pt>
    <dgm:pt modelId="{BB278981-C545-43D1-9A69-85D31894D45A}">
      <dgm:prSet phldrT="[Text]" custT="1"/>
      <dgm:spPr/>
      <dgm:t>
        <a:bodyPr/>
        <a:lstStyle/>
        <a:p>
          <a:r>
            <a:rPr lang="en-US" sz="1050" b="1" dirty="0"/>
            <a:t>Colonel Bethany Aragon</a:t>
          </a:r>
          <a:r>
            <a:rPr lang="en-US" sz="1050" dirty="0"/>
            <a:t>, the 4th PSYOP Group (Airborne) commander oversees over 700 soldiers serving around the world. </a:t>
          </a:r>
        </a:p>
        <a:p>
          <a:r>
            <a:rPr lang="en-US" sz="1050" dirty="0"/>
            <a:t>Colonel Aragon trained and led PSYOP soldiers in Africa. Under her command, soldiers analyzed antagonist social media operations and directly influenced civilian populations to alter behavior.</a:t>
          </a:r>
        </a:p>
      </dgm:t>
    </dgm:pt>
    <dgm:pt modelId="{48E3AF2A-0F01-4CC0-8217-6C2277786E77}" type="parTrans" cxnId="{3FA4609D-5870-4091-979D-8542AE8FAE4F}">
      <dgm:prSet/>
      <dgm:spPr/>
      <dgm:t>
        <a:bodyPr/>
        <a:lstStyle/>
        <a:p>
          <a:endParaRPr lang="en-US" sz="2400"/>
        </a:p>
      </dgm:t>
    </dgm:pt>
    <dgm:pt modelId="{16C2D414-AF87-4DDB-B072-AC2980FB2C43}" type="sibTrans" cxnId="{3FA4609D-5870-4091-979D-8542AE8FAE4F}">
      <dgm:prSet/>
      <dgm:spPr/>
      <dgm:t>
        <a:bodyPr/>
        <a:lstStyle/>
        <a:p>
          <a:endParaRPr lang="en-US" sz="2400"/>
        </a:p>
      </dgm:t>
    </dgm:pt>
    <dgm:pt modelId="{F8E33C08-4C97-42DA-8222-E35F0E741171}">
      <dgm:prSet custT="1"/>
      <dgm:spPr/>
      <dgm:t>
        <a:bodyPr/>
        <a:lstStyle/>
        <a:p>
          <a:r>
            <a:rPr lang="en-US" sz="1050" b="1" i="0" dirty="0"/>
            <a:t>1st Lt. Jennifer M. Moreno</a:t>
          </a:r>
          <a:r>
            <a:rPr lang="en-US" sz="1050" b="0" i="0" dirty="0"/>
            <a:t>, killed in Kandahar while attached to a U.S. Army 75</a:t>
          </a:r>
          <a:r>
            <a:rPr lang="en-US" sz="1050" b="0" i="0" baseline="30000" dirty="0"/>
            <a:t>th</a:t>
          </a:r>
          <a:r>
            <a:rPr lang="en-US" sz="1050" b="0" i="0" dirty="0"/>
            <a:t> Ranger Regiment. </a:t>
          </a:r>
        </a:p>
        <a:p>
          <a:r>
            <a:rPr lang="en-US" sz="1050" b="0" i="0" dirty="0"/>
            <a:t>Moreno began her military career as an army nurse, volunteered with U.S. Army Special Operations Command after completing Army airborne training in 2009. Assigned to the Cultural Support Team, she was one of the female troops serving to search women in countries such as Afghanistan where interaction between women and men they are not related to is socially unacceptable.</a:t>
          </a:r>
          <a:endParaRPr lang="en-US" sz="1050" dirty="0"/>
        </a:p>
      </dgm:t>
    </dgm:pt>
    <dgm:pt modelId="{9230C9BC-2B5A-427C-805B-29E3C760DA5E}" type="sibTrans" cxnId="{391DBD79-FEF1-4043-8A1C-74C909FFDFC2}">
      <dgm:prSet/>
      <dgm:spPr/>
      <dgm:t>
        <a:bodyPr/>
        <a:lstStyle/>
        <a:p>
          <a:endParaRPr lang="en-US" sz="2400"/>
        </a:p>
      </dgm:t>
    </dgm:pt>
    <dgm:pt modelId="{C0B1C9BC-0046-492D-85C2-E0A09F8D110B}" type="parTrans" cxnId="{391DBD79-FEF1-4043-8A1C-74C909FFDFC2}">
      <dgm:prSet/>
      <dgm:spPr/>
      <dgm:t>
        <a:bodyPr/>
        <a:lstStyle/>
        <a:p>
          <a:endParaRPr lang="en-US" sz="2400"/>
        </a:p>
      </dgm:t>
    </dgm:pt>
    <dgm:pt modelId="{95FFBD3C-F8D7-4574-AFA0-5964684A9864}" type="pres">
      <dgm:prSet presAssocID="{1C51C47D-B81E-4E7A-84EC-CFD8D97B2EDE}" presName="vert0" presStyleCnt="0">
        <dgm:presLayoutVars>
          <dgm:dir/>
          <dgm:animOne val="branch"/>
          <dgm:animLvl val="lvl"/>
        </dgm:presLayoutVars>
      </dgm:prSet>
      <dgm:spPr/>
    </dgm:pt>
    <dgm:pt modelId="{9DF4D206-0EE9-447B-9169-943D119E86B7}" type="pres">
      <dgm:prSet presAssocID="{348B34D2-A8FE-408A-A28B-CB37AF82A740}" presName="thickLine" presStyleLbl="alignNode1" presStyleIdx="0" presStyleCnt="5"/>
      <dgm:spPr/>
    </dgm:pt>
    <dgm:pt modelId="{22449A8E-2564-42F8-99EE-0238D6494559}" type="pres">
      <dgm:prSet presAssocID="{348B34D2-A8FE-408A-A28B-CB37AF82A740}" presName="horz1" presStyleCnt="0"/>
      <dgm:spPr/>
    </dgm:pt>
    <dgm:pt modelId="{41FABB4E-8092-4A0E-9833-11000B1D7A88}" type="pres">
      <dgm:prSet presAssocID="{348B34D2-A8FE-408A-A28B-CB37AF82A740}" presName="tx1" presStyleLbl="revTx" presStyleIdx="0" presStyleCnt="5"/>
      <dgm:spPr/>
    </dgm:pt>
    <dgm:pt modelId="{42D718FE-E72D-4339-9E54-F0A66FE05558}" type="pres">
      <dgm:prSet presAssocID="{348B34D2-A8FE-408A-A28B-CB37AF82A740}" presName="vert1" presStyleCnt="0"/>
      <dgm:spPr/>
    </dgm:pt>
    <dgm:pt modelId="{B2FC216B-EB6C-443B-BC33-BF2A9A68957B}" type="pres">
      <dgm:prSet presAssocID="{3BAAC919-0CE8-4CF0-BFA3-2FAE23A4B00E}" presName="thickLine" presStyleLbl="alignNode1" presStyleIdx="1" presStyleCnt="5"/>
      <dgm:spPr/>
    </dgm:pt>
    <dgm:pt modelId="{809CBEF6-0FE9-449A-A0B2-29F1CBB2F77B}" type="pres">
      <dgm:prSet presAssocID="{3BAAC919-0CE8-4CF0-BFA3-2FAE23A4B00E}" presName="horz1" presStyleCnt="0"/>
      <dgm:spPr/>
    </dgm:pt>
    <dgm:pt modelId="{BA6AFB1E-C71F-4A04-80B3-99621A48387B}" type="pres">
      <dgm:prSet presAssocID="{3BAAC919-0CE8-4CF0-BFA3-2FAE23A4B00E}" presName="tx1" presStyleLbl="revTx" presStyleIdx="1" presStyleCnt="5"/>
      <dgm:spPr/>
    </dgm:pt>
    <dgm:pt modelId="{20D06894-6F95-4907-9F29-503ABFC5109F}" type="pres">
      <dgm:prSet presAssocID="{3BAAC919-0CE8-4CF0-BFA3-2FAE23A4B00E}" presName="vert1" presStyleCnt="0"/>
      <dgm:spPr/>
    </dgm:pt>
    <dgm:pt modelId="{AADC73B8-4803-432B-8A9D-70DD6A84B310}" type="pres">
      <dgm:prSet presAssocID="{F8E33C08-4C97-42DA-8222-E35F0E741171}" presName="thickLine" presStyleLbl="alignNode1" presStyleIdx="2" presStyleCnt="5"/>
      <dgm:spPr/>
    </dgm:pt>
    <dgm:pt modelId="{EC3E9945-ADF8-4723-A480-65C29F2F4163}" type="pres">
      <dgm:prSet presAssocID="{F8E33C08-4C97-42DA-8222-E35F0E741171}" presName="horz1" presStyleCnt="0"/>
      <dgm:spPr/>
    </dgm:pt>
    <dgm:pt modelId="{F4DE05ED-44A7-4BA4-9353-B21002E32A1A}" type="pres">
      <dgm:prSet presAssocID="{F8E33C08-4C97-42DA-8222-E35F0E741171}" presName="tx1" presStyleLbl="revTx" presStyleIdx="2" presStyleCnt="5"/>
      <dgm:spPr/>
    </dgm:pt>
    <dgm:pt modelId="{6C6116CA-0172-4766-8695-AF5867424C4D}" type="pres">
      <dgm:prSet presAssocID="{F8E33C08-4C97-42DA-8222-E35F0E741171}" presName="vert1" presStyleCnt="0"/>
      <dgm:spPr/>
    </dgm:pt>
    <dgm:pt modelId="{D1CF0F7B-F3F1-4E89-9807-55DF5942D912}" type="pres">
      <dgm:prSet presAssocID="{BC6C11DE-6346-4BD4-B514-A0FDE5A219FC}" presName="thickLine" presStyleLbl="alignNode1" presStyleIdx="3" presStyleCnt="5"/>
      <dgm:spPr/>
    </dgm:pt>
    <dgm:pt modelId="{AE2ECE98-6181-4861-8AEF-B27363F167AC}" type="pres">
      <dgm:prSet presAssocID="{BC6C11DE-6346-4BD4-B514-A0FDE5A219FC}" presName="horz1" presStyleCnt="0"/>
      <dgm:spPr/>
    </dgm:pt>
    <dgm:pt modelId="{3249B1B5-BAD5-4E0F-B887-8448B9830BC9}" type="pres">
      <dgm:prSet presAssocID="{BC6C11DE-6346-4BD4-B514-A0FDE5A219FC}" presName="tx1" presStyleLbl="revTx" presStyleIdx="3" presStyleCnt="5"/>
      <dgm:spPr/>
    </dgm:pt>
    <dgm:pt modelId="{EB93DCDF-B5F9-4CE9-8153-E883A9BD99E4}" type="pres">
      <dgm:prSet presAssocID="{BC6C11DE-6346-4BD4-B514-A0FDE5A219FC}" presName="vert1" presStyleCnt="0"/>
      <dgm:spPr/>
    </dgm:pt>
    <dgm:pt modelId="{2416EE42-7391-4424-863E-68E54AE60436}" type="pres">
      <dgm:prSet presAssocID="{BB278981-C545-43D1-9A69-85D31894D45A}" presName="thickLine" presStyleLbl="alignNode1" presStyleIdx="4" presStyleCnt="5"/>
      <dgm:spPr/>
    </dgm:pt>
    <dgm:pt modelId="{445A3373-1098-4C9D-90D0-5C4525155C93}" type="pres">
      <dgm:prSet presAssocID="{BB278981-C545-43D1-9A69-85D31894D45A}" presName="horz1" presStyleCnt="0"/>
      <dgm:spPr/>
    </dgm:pt>
    <dgm:pt modelId="{F2D3074B-7FDF-44EC-97FD-4695F3BEB4C4}" type="pres">
      <dgm:prSet presAssocID="{BB278981-C545-43D1-9A69-85D31894D45A}" presName="tx1" presStyleLbl="revTx" presStyleIdx="4" presStyleCnt="5"/>
      <dgm:spPr/>
    </dgm:pt>
    <dgm:pt modelId="{2976C5C1-CC96-432F-A125-E928CF11C5A4}" type="pres">
      <dgm:prSet presAssocID="{BB278981-C545-43D1-9A69-85D31894D45A}" presName="vert1" presStyleCnt="0"/>
      <dgm:spPr/>
    </dgm:pt>
  </dgm:ptLst>
  <dgm:cxnLst>
    <dgm:cxn modelId="{2008B437-8BFB-4A29-B5A5-054096C2E075}" type="presOf" srcId="{F8E33C08-4C97-42DA-8222-E35F0E741171}" destId="{F4DE05ED-44A7-4BA4-9353-B21002E32A1A}" srcOrd="0" destOrd="0" presId="urn:microsoft.com/office/officeart/2008/layout/LinedList"/>
    <dgm:cxn modelId="{FF61633D-A65E-4D17-89B4-04664556EAC4}" type="presOf" srcId="{3BAAC919-0CE8-4CF0-BFA3-2FAE23A4B00E}" destId="{BA6AFB1E-C71F-4A04-80B3-99621A48387B}" srcOrd="0" destOrd="0" presId="urn:microsoft.com/office/officeart/2008/layout/LinedList"/>
    <dgm:cxn modelId="{C40A2046-D508-48A6-B42D-6F908ED907D4}" type="presOf" srcId="{1C51C47D-B81E-4E7A-84EC-CFD8D97B2EDE}" destId="{95FFBD3C-F8D7-4574-AFA0-5964684A9864}" srcOrd="0" destOrd="0" presId="urn:microsoft.com/office/officeart/2008/layout/LinedList"/>
    <dgm:cxn modelId="{E09FBA6A-3899-4E44-90DF-0FC9A725E186}" srcId="{1C51C47D-B81E-4E7A-84EC-CFD8D97B2EDE}" destId="{3BAAC919-0CE8-4CF0-BFA3-2FAE23A4B00E}" srcOrd="1" destOrd="0" parTransId="{D0BD8B65-568B-4729-AF39-33954743DF17}" sibTransId="{A1128D41-58DE-4D48-9FB5-DC174EEF22B6}"/>
    <dgm:cxn modelId="{391DBD79-FEF1-4043-8A1C-74C909FFDFC2}" srcId="{1C51C47D-B81E-4E7A-84EC-CFD8D97B2EDE}" destId="{F8E33C08-4C97-42DA-8222-E35F0E741171}" srcOrd="2" destOrd="0" parTransId="{C0B1C9BC-0046-492D-85C2-E0A09F8D110B}" sibTransId="{9230C9BC-2B5A-427C-805B-29E3C760DA5E}"/>
    <dgm:cxn modelId="{3FA4609D-5870-4091-979D-8542AE8FAE4F}" srcId="{1C51C47D-B81E-4E7A-84EC-CFD8D97B2EDE}" destId="{BB278981-C545-43D1-9A69-85D31894D45A}" srcOrd="4" destOrd="0" parTransId="{48E3AF2A-0F01-4CC0-8217-6C2277786E77}" sibTransId="{16C2D414-AF87-4DDB-B072-AC2980FB2C43}"/>
    <dgm:cxn modelId="{D4381A9E-C10C-4E8E-8DA2-6945F270999A}" type="presOf" srcId="{BB278981-C545-43D1-9A69-85D31894D45A}" destId="{F2D3074B-7FDF-44EC-97FD-4695F3BEB4C4}" srcOrd="0" destOrd="0" presId="urn:microsoft.com/office/officeart/2008/layout/LinedList"/>
    <dgm:cxn modelId="{EB188CA6-DFEC-45E9-A77F-ACB44291FF3F}" type="presOf" srcId="{348B34D2-A8FE-408A-A28B-CB37AF82A740}" destId="{41FABB4E-8092-4A0E-9833-11000B1D7A88}" srcOrd="0" destOrd="0" presId="urn:microsoft.com/office/officeart/2008/layout/LinedList"/>
    <dgm:cxn modelId="{9F9EC2AF-F51B-4108-8D23-9849BA975954}" type="presOf" srcId="{BC6C11DE-6346-4BD4-B514-A0FDE5A219FC}" destId="{3249B1B5-BAD5-4E0F-B887-8448B9830BC9}" srcOrd="0" destOrd="0" presId="urn:microsoft.com/office/officeart/2008/layout/LinedList"/>
    <dgm:cxn modelId="{496EAAF4-F063-4A61-AF8A-D79EFCECE32B}" srcId="{1C51C47D-B81E-4E7A-84EC-CFD8D97B2EDE}" destId="{348B34D2-A8FE-408A-A28B-CB37AF82A740}" srcOrd="0" destOrd="0" parTransId="{F5D0C69C-9659-4624-A7AB-8101B7717210}" sibTransId="{047A8BA9-4DC7-4504-B368-1F356AE6E95D}"/>
    <dgm:cxn modelId="{AF610CFB-B593-4993-8CB9-698E99F051AE}" srcId="{1C51C47D-B81E-4E7A-84EC-CFD8D97B2EDE}" destId="{BC6C11DE-6346-4BD4-B514-A0FDE5A219FC}" srcOrd="3" destOrd="0" parTransId="{47843324-DD7A-4C2B-9E00-F4CC7C015C92}" sibTransId="{3B13D482-1DEB-4452-9049-8569C32392EF}"/>
    <dgm:cxn modelId="{E12CFE04-2182-42E1-A441-75B586F22D21}" type="presParOf" srcId="{95FFBD3C-F8D7-4574-AFA0-5964684A9864}" destId="{9DF4D206-0EE9-447B-9169-943D119E86B7}" srcOrd="0" destOrd="0" presId="urn:microsoft.com/office/officeart/2008/layout/LinedList"/>
    <dgm:cxn modelId="{35079BEE-96BB-44A1-8B1C-1E2FE2866828}" type="presParOf" srcId="{95FFBD3C-F8D7-4574-AFA0-5964684A9864}" destId="{22449A8E-2564-42F8-99EE-0238D6494559}" srcOrd="1" destOrd="0" presId="urn:microsoft.com/office/officeart/2008/layout/LinedList"/>
    <dgm:cxn modelId="{B6D363BC-63B1-4D85-B0F3-4CADBF127FD5}" type="presParOf" srcId="{22449A8E-2564-42F8-99EE-0238D6494559}" destId="{41FABB4E-8092-4A0E-9833-11000B1D7A88}" srcOrd="0" destOrd="0" presId="urn:microsoft.com/office/officeart/2008/layout/LinedList"/>
    <dgm:cxn modelId="{78B206C9-13E9-4D13-B307-F47D4D0B65A8}" type="presParOf" srcId="{22449A8E-2564-42F8-99EE-0238D6494559}" destId="{42D718FE-E72D-4339-9E54-F0A66FE05558}" srcOrd="1" destOrd="0" presId="urn:microsoft.com/office/officeart/2008/layout/LinedList"/>
    <dgm:cxn modelId="{C72F7368-FE28-4FE7-B386-D2BFE6C2A313}" type="presParOf" srcId="{95FFBD3C-F8D7-4574-AFA0-5964684A9864}" destId="{B2FC216B-EB6C-443B-BC33-BF2A9A68957B}" srcOrd="2" destOrd="0" presId="urn:microsoft.com/office/officeart/2008/layout/LinedList"/>
    <dgm:cxn modelId="{A915A7AE-1D09-4ED2-9414-5E6A34FB6573}" type="presParOf" srcId="{95FFBD3C-F8D7-4574-AFA0-5964684A9864}" destId="{809CBEF6-0FE9-449A-A0B2-29F1CBB2F77B}" srcOrd="3" destOrd="0" presId="urn:microsoft.com/office/officeart/2008/layout/LinedList"/>
    <dgm:cxn modelId="{BE9AF427-77F8-4DC2-9E57-74CF7977D34D}" type="presParOf" srcId="{809CBEF6-0FE9-449A-A0B2-29F1CBB2F77B}" destId="{BA6AFB1E-C71F-4A04-80B3-99621A48387B}" srcOrd="0" destOrd="0" presId="urn:microsoft.com/office/officeart/2008/layout/LinedList"/>
    <dgm:cxn modelId="{1BA93FDE-7C76-4E91-9EBE-04FA9BB8293C}" type="presParOf" srcId="{809CBEF6-0FE9-449A-A0B2-29F1CBB2F77B}" destId="{20D06894-6F95-4907-9F29-503ABFC5109F}" srcOrd="1" destOrd="0" presId="urn:microsoft.com/office/officeart/2008/layout/LinedList"/>
    <dgm:cxn modelId="{28CB935E-8FCA-471E-A1AB-E2780AB2F027}" type="presParOf" srcId="{95FFBD3C-F8D7-4574-AFA0-5964684A9864}" destId="{AADC73B8-4803-432B-8A9D-70DD6A84B310}" srcOrd="4" destOrd="0" presId="urn:microsoft.com/office/officeart/2008/layout/LinedList"/>
    <dgm:cxn modelId="{D5310EA3-A466-4FD3-9357-B0B39A8A4C35}" type="presParOf" srcId="{95FFBD3C-F8D7-4574-AFA0-5964684A9864}" destId="{EC3E9945-ADF8-4723-A480-65C29F2F4163}" srcOrd="5" destOrd="0" presId="urn:microsoft.com/office/officeart/2008/layout/LinedList"/>
    <dgm:cxn modelId="{0351B575-060A-4342-BB86-912ECCB157BE}" type="presParOf" srcId="{EC3E9945-ADF8-4723-A480-65C29F2F4163}" destId="{F4DE05ED-44A7-4BA4-9353-B21002E32A1A}" srcOrd="0" destOrd="0" presId="urn:microsoft.com/office/officeart/2008/layout/LinedList"/>
    <dgm:cxn modelId="{E2FCF4FF-3F13-40A3-807E-0F0DA123CF1B}" type="presParOf" srcId="{EC3E9945-ADF8-4723-A480-65C29F2F4163}" destId="{6C6116CA-0172-4766-8695-AF5867424C4D}" srcOrd="1" destOrd="0" presId="urn:microsoft.com/office/officeart/2008/layout/LinedList"/>
    <dgm:cxn modelId="{F710037B-0D8D-42B3-96FE-590F7278DB48}" type="presParOf" srcId="{95FFBD3C-F8D7-4574-AFA0-5964684A9864}" destId="{D1CF0F7B-F3F1-4E89-9807-55DF5942D912}" srcOrd="6" destOrd="0" presId="urn:microsoft.com/office/officeart/2008/layout/LinedList"/>
    <dgm:cxn modelId="{BCF6A14D-0F83-4828-A055-FB592E29DC07}" type="presParOf" srcId="{95FFBD3C-F8D7-4574-AFA0-5964684A9864}" destId="{AE2ECE98-6181-4861-8AEF-B27363F167AC}" srcOrd="7" destOrd="0" presId="urn:microsoft.com/office/officeart/2008/layout/LinedList"/>
    <dgm:cxn modelId="{311A4CFE-B9DB-43BC-A818-C4CABA309C3F}" type="presParOf" srcId="{AE2ECE98-6181-4861-8AEF-B27363F167AC}" destId="{3249B1B5-BAD5-4E0F-B887-8448B9830BC9}" srcOrd="0" destOrd="0" presId="urn:microsoft.com/office/officeart/2008/layout/LinedList"/>
    <dgm:cxn modelId="{B119119A-16B5-47A6-9430-65C60896827F}" type="presParOf" srcId="{AE2ECE98-6181-4861-8AEF-B27363F167AC}" destId="{EB93DCDF-B5F9-4CE9-8153-E883A9BD99E4}" srcOrd="1" destOrd="0" presId="urn:microsoft.com/office/officeart/2008/layout/LinedList"/>
    <dgm:cxn modelId="{04F1B43E-E3EE-4E76-B959-4994AC0025A4}" type="presParOf" srcId="{95FFBD3C-F8D7-4574-AFA0-5964684A9864}" destId="{2416EE42-7391-4424-863E-68E54AE60436}" srcOrd="8" destOrd="0" presId="urn:microsoft.com/office/officeart/2008/layout/LinedList"/>
    <dgm:cxn modelId="{2670ADE1-87F5-4477-AD75-4091825D9016}" type="presParOf" srcId="{95FFBD3C-F8D7-4574-AFA0-5964684A9864}" destId="{445A3373-1098-4C9D-90D0-5C4525155C93}" srcOrd="9" destOrd="0" presId="urn:microsoft.com/office/officeart/2008/layout/LinedList"/>
    <dgm:cxn modelId="{1D7848BA-78BF-4936-91A1-74AD684B2C4D}" type="presParOf" srcId="{445A3373-1098-4C9D-90D0-5C4525155C93}" destId="{F2D3074B-7FDF-44EC-97FD-4695F3BEB4C4}" srcOrd="0" destOrd="0" presId="urn:microsoft.com/office/officeart/2008/layout/LinedList"/>
    <dgm:cxn modelId="{B02C8858-6C94-4564-848A-CE4C91A343CB}" type="presParOf" srcId="{445A3373-1098-4C9D-90D0-5C4525155C93}" destId="{2976C5C1-CC96-432F-A125-E928CF11C5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CF594-CC79-42D8-8738-A08647435C27}" type="doc">
      <dgm:prSet loTypeId="urn:microsoft.com/office/officeart/2005/8/layout/radial3" loCatId="cycle" qsTypeId="urn:microsoft.com/office/officeart/2005/8/quickstyle/3d3" qsCatId="3D" csTypeId="urn:microsoft.com/office/officeart/2005/8/colors/accent3_5" csCatId="accent3" phldr="1"/>
      <dgm:spPr/>
      <dgm:t>
        <a:bodyPr/>
        <a:lstStyle/>
        <a:p>
          <a:endParaRPr lang="en-US"/>
        </a:p>
      </dgm:t>
    </dgm:pt>
    <dgm:pt modelId="{66C27B91-9CFC-44E9-8C25-9767598841A3}">
      <dgm:prSet phldrT="[Text]" custT="1"/>
      <dgm:spPr/>
      <dgm:t>
        <a:bodyPr/>
        <a:lstStyle/>
        <a:p>
          <a:r>
            <a:rPr lang="en-US" sz="1600" b="1" i="1" dirty="0"/>
            <a:t>No matter how far we have come, or the huge strides made over time, women continue to struggle daily with having to prove their worth, their ability to perform, and their ability to maintain within the male dominated world of the US military. There are so many women who have fought to save lives, who have proved their worth over and over making history yet are hardly known today unless spoken about in classes like ours. Here are some of the most inspirational women I’ve been lucky enough to discover.</a:t>
          </a:r>
        </a:p>
      </dgm:t>
    </dgm:pt>
    <dgm:pt modelId="{B8B20537-3920-4644-A9DD-7A71F0A03498}" type="parTrans" cxnId="{F15606B7-9C6F-4A15-888F-F1A8149465D1}">
      <dgm:prSet/>
      <dgm:spPr/>
      <dgm:t>
        <a:bodyPr/>
        <a:lstStyle/>
        <a:p>
          <a:endParaRPr lang="en-US" sz="2400"/>
        </a:p>
      </dgm:t>
    </dgm:pt>
    <dgm:pt modelId="{A4715401-4A43-4247-9CC0-9453897729CE}" type="sibTrans" cxnId="{F15606B7-9C6F-4A15-888F-F1A8149465D1}">
      <dgm:prSet custT="1"/>
      <dgm:spPr/>
      <dgm:t>
        <a:bodyPr/>
        <a:lstStyle/>
        <a:p>
          <a:endParaRPr lang="en-US" sz="700"/>
        </a:p>
      </dgm:t>
    </dgm:pt>
    <dgm:pt modelId="{A28385F4-B999-4120-9CC9-136E5F0F72B1}">
      <dgm:prSet phldrT="[Text]" custT="1"/>
      <dgm:spPr/>
      <dgm:t>
        <a:bodyPr/>
        <a:lstStyle/>
        <a:p>
          <a:r>
            <a:rPr lang="en-US" sz="1400" b="1" i="1" dirty="0">
              <a:solidFill>
                <a:srgbClr val="002060"/>
              </a:solidFill>
            </a:rPr>
            <a:t>Joan of Ark</a:t>
          </a:r>
        </a:p>
        <a:p>
          <a:r>
            <a:rPr lang="en-US" sz="1400" b="1" i="1" dirty="0">
              <a:solidFill>
                <a:srgbClr val="002060"/>
              </a:solidFill>
            </a:rPr>
            <a:t> Margaret Corbin </a:t>
          </a:r>
        </a:p>
        <a:p>
          <a:r>
            <a:rPr lang="en-US" sz="1400" b="1" i="1" dirty="0">
              <a:solidFill>
                <a:srgbClr val="002060"/>
              </a:solidFill>
            </a:rPr>
            <a:t>(</a:t>
          </a:r>
          <a:r>
            <a:rPr lang="en-US" sz="1400" b="0" i="1" dirty="0">
              <a:solidFill>
                <a:srgbClr val="002060"/>
              </a:solidFill>
            </a:rPr>
            <a:t>The Revolutionary War</a:t>
          </a:r>
          <a:r>
            <a:rPr lang="en-US" sz="1400" b="1" i="1" dirty="0">
              <a:solidFill>
                <a:srgbClr val="002060"/>
              </a:solidFill>
            </a:rPr>
            <a:t>)  </a:t>
          </a:r>
        </a:p>
        <a:p>
          <a:r>
            <a:rPr lang="en-US" sz="1400" i="1" dirty="0">
              <a:solidFill>
                <a:srgbClr val="002060"/>
              </a:solidFill>
            </a:rPr>
            <a:t>“</a:t>
          </a:r>
          <a:r>
            <a:rPr lang="en-US" sz="1400" b="1" i="1" dirty="0">
              <a:solidFill>
                <a:srgbClr val="002060"/>
              </a:solidFill>
            </a:rPr>
            <a:t>Battalion of Death</a:t>
          </a:r>
          <a:r>
            <a:rPr lang="en-US" sz="1400" i="1" dirty="0">
              <a:solidFill>
                <a:srgbClr val="002060"/>
              </a:solidFill>
            </a:rPr>
            <a:t>” </a:t>
          </a:r>
        </a:p>
        <a:p>
          <a:r>
            <a:rPr lang="en-US" sz="1400" i="1" dirty="0">
              <a:solidFill>
                <a:srgbClr val="002060"/>
              </a:solidFill>
            </a:rPr>
            <a:t>(WWI all female unit) </a:t>
          </a:r>
        </a:p>
        <a:p>
          <a:r>
            <a:rPr lang="en-US" sz="1400" b="1" i="1" dirty="0">
              <a:solidFill>
                <a:srgbClr val="002060"/>
              </a:solidFill>
            </a:rPr>
            <a:t>Lydia </a:t>
          </a:r>
          <a:r>
            <a:rPr lang="en-US" sz="1400" b="1" i="1" dirty="0" err="1">
              <a:solidFill>
                <a:srgbClr val="002060"/>
              </a:solidFill>
            </a:rPr>
            <a:t>Litvyak</a:t>
          </a:r>
          <a:r>
            <a:rPr lang="en-US" sz="1400" b="1" i="1" dirty="0">
              <a:solidFill>
                <a:srgbClr val="002060"/>
              </a:solidFill>
            </a:rPr>
            <a:t> </a:t>
          </a:r>
          <a:r>
            <a:rPr lang="en-US" sz="1400" i="1" dirty="0">
              <a:solidFill>
                <a:srgbClr val="002060"/>
              </a:solidFill>
            </a:rPr>
            <a:t>and </a:t>
          </a:r>
          <a:r>
            <a:rPr lang="en-US" sz="1400" b="1" i="1" dirty="0">
              <a:solidFill>
                <a:srgbClr val="002060"/>
              </a:solidFill>
            </a:rPr>
            <a:t>Lyudmila </a:t>
          </a:r>
          <a:r>
            <a:rPr lang="en-US" sz="1400" b="1" i="1" dirty="0" err="1">
              <a:solidFill>
                <a:srgbClr val="002060"/>
              </a:solidFill>
            </a:rPr>
            <a:t>Pavlichenko</a:t>
          </a:r>
          <a:r>
            <a:rPr lang="en-US" sz="1400" i="1" dirty="0">
              <a:solidFill>
                <a:srgbClr val="002060"/>
              </a:solidFill>
            </a:rPr>
            <a:t> (WWII)</a:t>
          </a:r>
        </a:p>
        <a:p>
          <a:r>
            <a:rPr lang="en-US" sz="1400" i="1" dirty="0">
              <a:solidFill>
                <a:srgbClr val="002060"/>
              </a:solidFill>
            </a:rPr>
            <a:t> </a:t>
          </a:r>
          <a:r>
            <a:rPr lang="en-US" sz="1400" b="1" i="1" dirty="0">
              <a:solidFill>
                <a:srgbClr val="002060"/>
              </a:solidFill>
            </a:rPr>
            <a:t>Cdr. Elizabeth Barrett </a:t>
          </a:r>
          <a:r>
            <a:rPr lang="en-US" sz="1400" b="0" i="1" dirty="0">
              <a:solidFill>
                <a:srgbClr val="002060"/>
              </a:solidFill>
            </a:rPr>
            <a:t>and</a:t>
          </a:r>
          <a:r>
            <a:rPr lang="en-US" sz="1400" b="1" i="1" dirty="0">
              <a:solidFill>
                <a:srgbClr val="002060"/>
              </a:solidFill>
            </a:rPr>
            <a:t> 1st Lt. Sharon Ann Lane </a:t>
          </a:r>
        </a:p>
        <a:p>
          <a:r>
            <a:rPr lang="en-US" sz="1400" i="1" dirty="0">
              <a:solidFill>
                <a:srgbClr val="002060"/>
              </a:solidFill>
            </a:rPr>
            <a:t>(Vietnam War) </a:t>
          </a:r>
          <a:endParaRPr lang="en-US" sz="1200" i="1" dirty="0">
            <a:solidFill>
              <a:srgbClr val="002060"/>
            </a:solidFill>
          </a:endParaRPr>
        </a:p>
      </dgm:t>
    </dgm:pt>
    <dgm:pt modelId="{4AA247EF-83F6-4825-BA7B-F2008121B117}" type="parTrans" cxnId="{3047C405-2560-4DC2-A67B-2B5FA4B1A575}">
      <dgm:prSet/>
      <dgm:spPr/>
      <dgm:t>
        <a:bodyPr/>
        <a:lstStyle/>
        <a:p>
          <a:endParaRPr lang="en-US" sz="2400"/>
        </a:p>
      </dgm:t>
    </dgm:pt>
    <dgm:pt modelId="{A595F932-210A-4FEE-B60E-00D630CA3E7B}" type="sibTrans" cxnId="{3047C405-2560-4DC2-A67B-2B5FA4B1A575}">
      <dgm:prSet custT="1"/>
      <dgm:spPr/>
      <dgm:t>
        <a:bodyPr/>
        <a:lstStyle/>
        <a:p>
          <a:endParaRPr lang="en-US" sz="700"/>
        </a:p>
      </dgm:t>
    </dgm:pt>
    <dgm:pt modelId="{496B4999-D393-4222-93CA-D680FF5EF09F}">
      <dgm:prSet phldrT="[Text]" custT="1"/>
      <dgm:spPr/>
      <dgm:t>
        <a:bodyPr/>
        <a:lstStyle/>
        <a:p>
          <a:r>
            <a:rPr lang="en-US" sz="1600" b="1" i="1" dirty="0">
              <a:solidFill>
                <a:schemeClr val="tx1"/>
              </a:solidFill>
            </a:rPr>
            <a:t>Annie G. Fox </a:t>
          </a:r>
          <a:r>
            <a:rPr lang="en-US" sz="1600" i="1" dirty="0">
              <a:solidFill>
                <a:schemeClr val="tx1"/>
              </a:solidFill>
            </a:rPr>
            <a:t>first woman in American military history to ever receive a Purple Heart after treating hundreds during the Japanese air born attack of Pearl Harbor </a:t>
          </a:r>
        </a:p>
      </dgm:t>
    </dgm:pt>
    <dgm:pt modelId="{781E0008-1424-451E-BF20-2D707D886430}" type="parTrans" cxnId="{6B5D8268-E4B1-4DE7-81BC-91EF7225A4F6}">
      <dgm:prSet/>
      <dgm:spPr/>
      <dgm:t>
        <a:bodyPr/>
        <a:lstStyle/>
        <a:p>
          <a:endParaRPr lang="en-US" sz="2400"/>
        </a:p>
      </dgm:t>
    </dgm:pt>
    <dgm:pt modelId="{E5E3E542-348A-45DF-8E83-E95C2BBFCAB8}" type="sibTrans" cxnId="{6B5D8268-E4B1-4DE7-81BC-91EF7225A4F6}">
      <dgm:prSet custT="1"/>
      <dgm:spPr/>
      <dgm:t>
        <a:bodyPr/>
        <a:lstStyle/>
        <a:p>
          <a:endParaRPr lang="en-US" sz="700"/>
        </a:p>
      </dgm:t>
    </dgm:pt>
    <dgm:pt modelId="{5CA7E172-333D-4F1F-8FFB-C7CDB69C3FD4}">
      <dgm:prSet phldrT="[Text]" custT="1"/>
      <dgm:spPr/>
      <dgm:t>
        <a:bodyPr/>
        <a:lstStyle/>
        <a:p>
          <a:r>
            <a:rPr lang="en-US" sz="1600" b="1" i="1" dirty="0">
              <a:solidFill>
                <a:srgbClr val="002060"/>
              </a:solidFill>
            </a:rPr>
            <a:t>Lt. Gen. Patricia </a:t>
          </a:r>
          <a:r>
            <a:rPr lang="en-US" sz="1600" b="1" i="1" dirty="0" err="1">
              <a:solidFill>
                <a:srgbClr val="002060"/>
              </a:solidFill>
            </a:rPr>
            <a:t>Horoho</a:t>
          </a:r>
          <a:r>
            <a:rPr lang="en-US" sz="1600" b="1" i="1" dirty="0">
              <a:solidFill>
                <a:srgbClr val="002060"/>
              </a:solidFill>
            </a:rPr>
            <a:t> </a:t>
          </a:r>
          <a:r>
            <a:rPr lang="en-US" sz="1600" i="1" dirty="0">
              <a:solidFill>
                <a:srgbClr val="002060"/>
              </a:solidFill>
            </a:rPr>
            <a:t>recognized as the first nurse and woman to be nominated and confirmed as Army Surgeon General</a:t>
          </a:r>
          <a:r>
            <a:rPr lang="en-US" sz="1600" i="1" dirty="0"/>
            <a:t>. </a:t>
          </a:r>
        </a:p>
      </dgm:t>
    </dgm:pt>
    <dgm:pt modelId="{999A6ADB-D3BF-4B17-BBB4-A2D767CB3AC7}" type="parTrans" cxnId="{B52218CF-C777-4BCB-A038-FE0D9BE5207F}">
      <dgm:prSet/>
      <dgm:spPr/>
      <dgm:t>
        <a:bodyPr/>
        <a:lstStyle/>
        <a:p>
          <a:endParaRPr lang="en-US" sz="2400"/>
        </a:p>
      </dgm:t>
    </dgm:pt>
    <dgm:pt modelId="{595861E5-9CC2-499A-BE2D-281B325E69E0}" type="sibTrans" cxnId="{B52218CF-C777-4BCB-A038-FE0D9BE5207F}">
      <dgm:prSet custT="1"/>
      <dgm:spPr/>
      <dgm:t>
        <a:bodyPr/>
        <a:lstStyle/>
        <a:p>
          <a:endParaRPr lang="en-US" sz="700"/>
        </a:p>
      </dgm:t>
    </dgm:pt>
    <dgm:pt modelId="{B175DF55-DBA0-4584-B3A6-53407F1CBB3B}">
      <dgm:prSet phldrT="[Text]" custT="1"/>
      <dgm:spPr/>
      <dgm:t>
        <a:bodyPr/>
        <a:lstStyle/>
        <a:p>
          <a:r>
            <a:rPr lang="en-US" sz="1400" b="1" i="1" dirty="0"/>
            <a:t>Margaret Woodward</a:t>
          </a:r>
          <a:r>
            <a:rPr lang="en-US" sz="1400" i="1" dirty="0"/>
            <a:t>, USAF pilot and Time Magazine’s 100 most influential people of 2011. Additionally, she led the reform of the U.S. military’s sexual assault prevention and response protocols, assembling a task force of expert lawyers, researchers, investigators, and advocates who are responsible for addressing the issue of sexual assault within the military</a:t>
          </a:r>
          <a:r>
            <a:rPr lang="en-US" sz="900" dirty="0"/>
            <a:t>.</a:t>
          </a:r>
        </a:p>
      </dgm:t>
    </dgm:pt>
    <dgm:pt modelId="{A4F6FB0F-9E0C-4055-8CC2-FDC09E5B52DE}" type="parTrans" cxnId="{14FF72C4-2E8C-41E8-A8DD-4A89A8179762}">
      <dgm:prSet/>
      <dgm:spPr/>
      <dgm:t>
        <a:bodyPr/>
        <a:lstStyle/>
        <a:p>
          <a:endParaRPr lang="en-US" sz="2400"/>
        </a:p>
      </dgm:t>
    </dgm:pt>
    <dgm:pt modelId="{DC62AEA1-94CA-42FF-8681-DC80E1F29831}" type="sibTrans" cxnId="{14FF72C4-2E8C-41E8-A8DD-4A89A8179762}">
      <dgm:prSet custT="1"/>
      <dgm:spPr/>
      <dgm:t>
        <a:bodyPr/>
        <a:lstStyle/>
        <a:p>
          <a:endParaRPr lang="en-US" sz="700"/>
        </a:p>
      </dgm:t>
    </dgm:pt>
    <dgm:pt modelId="{E55B8C68-00E2-44F8-918C-C61149C9EA2F}">
      <dgm:prSet phldrT="[Text]" custT="1"/>
      <dgm:spPr/>
      <dgm:t>
        <a:bodyPr/>
        <a:lstStyle/>
        <a:p>
          <a:r>
            <a:rPr lang="en-US" sz="1400" b="1" i="1" dirty="0">
              <a:solidFill>
                <a:srgbClr val="002060"/>
              </a:solidFill>
            </a:rPr>
            <a:t>Major April Moore  </a:t>
          </a:r>
          <a:r>
            <a:rPr lang="en-US" sz="1400" i="1" dirty="0">
              <a:solidFill>
                <a:srgbClr val="002060"/>
              </a:solidFill>
            </a:rPr>
            <a:t>recognized as the top SOF graduate from the U.S. Army’s Command and General Staff College, leading CA teams in combat, and worked alongside the interagency community in responding to the Syrian crisis.</a:t>
          </a:r>
        </a:p>
      </dgm:t>
    </dgm:pt>
    <dgm:pt modelId="{A9D3E86D-9DC2-4E30-9523-154AD2336400}" type="parTrans" cxnId="{72BC0DA1-FD12-4F64-9302-A61E80F68D13}">
      <dgm:prSet/>
      <dgm:spPr/>
      <dgm:t>
        <a:bodyPr/>
        <a:lstStyle/>
        <a:p>
          <a:endParaRPr lang="en-US" sz="2400"/>
        </a:p>
      </dgm:t>
    </dgm:pt>
    <dgm:pt modelId="{8C8A6E25-4F08-4992-BF93-51BEE130E3E0}" type="sibTrans" cxnId="{72BC0DA1-FD12-4F64-9302-A61E80F68D13}">
      <dgm:prSet custT="1"/>
      <dgm:spPr/>
      <dgm:t>
        <a:bodyPr/>
        <a:lstStyle/>
        <a:p>
          <a:endParaRPr lang="en-US" sz="700"/>
        </a:p>
      </dgm:t>
    </dgm:pt>
    <dgm:pt modelId="{F61864E1-3E56-4275-B38A-B92F0B12CF35}">
      <dgm:prSet phldrT="[Text]" custT="1"/>
      <dgm:spPr/>
      <dgm:t>
        <a:bodyPr/>
        <a:lstStyle/>
        <a:p>
          <a:r>
            <a:rPr lang="en-US" sz="1400" b="1" i="1" dirty="0"/>
            <a:t>Lieutenant Colonel (retired) Angela Greenwald</a:t>
          </a:r>
          <a:r>
            <a:rPr lang="en-US" sz="1400" i="1" dirty="0"/>
            <a:t> formerly of the 96th CA Battalion, commanded hundreds throughout the Middle East, Afghanistan and Pakistan</a:t>
          </a:r>
          <a:r>
            <a:rPr lang="en-US" sz="900" dirty="0"/>
            <a:t>.</a:t>
          </a:r>
        </a:p>
      </dgm:t>
    </dgm:pt>
    <dgm:pt modelId="{E373B95D-1D45-4F05-B383-251771FDF4DA}" type="parTrans" cxnId="{857045FA-1DAD-4360-A250-2AE3EC44D2FC}">
      <dgm:prSet/>
      <dgm:spPr/>
      <dgm:t>
        <a:bodyPr/>
        <a:lstStyle/>
        <a:p>
          <a:endParaRPr lang="en-US" sz="2400"/>
        </a:p>
      </dgm:t>
    </dgm:pt>
    <dgm:pt modelId="{FCDD9C67-8256-4C03-99FB-EFAD92BEC126}" type="sibTrans" cxnId="{857045FA-1DAD-4360-A250-2AE3EC44D2FC}">
      <dgm:prSet/>
      <dgm:spPr/>
      <dgm:t>
        <a:bodyPr/>
        <a:lstStyle/>
        <a:p>
          <a:endParaRPr lang="en-US" sz="2400"/>
        </a:p>
      </dgm:t>
    </dgm:pt>
    <dgm:pt modelId="{88B43F19-25D2-4D60-B7B1-1C4543FFB26F}" type="pres">
      <dgm:prSet presAssocID="{56ACF594-CC79-42D8-8738-A08647435C27}" presName="composite" presStyleCnt="0">
        <dgm:presLayoutVars>
          <dgm:chMax val="1"/>
          <dgm:dir/>
          <dgm:resizeHandles val="exact"/>
        </dgm:presLayoutVars>
      </dgm:prSet>
      <dgm:spPr/>
    </dgm:pt>
    <dgm:pt modelId="{2246F61F-004E-4ABB-9D2B-6566F18BC97B}" type="pres">
      <dgm:prSet presAssocID="{56ACF594-CC79-42D8-8738-A08647435C27}" presName="radial" presStyleCnt="0">
        <dgm:presLayoutVars>
          <dgm:animLvl val="ctr"/>
        </dgm:presLayoutVars>
      </dgm:prSet>
      <dgm:spPr/>
    </dgm:pt>
    <dgm:pt modelId="{62D3CB09-2D15-4D39-BD0F-529081A95C11}" type="pres">
      <dgm:prSet presAssocID="{66C27B91-9CFC-44E9-8C25-9767598841A3}" presName="centerShape" presStyleLbl="vennNode1" presStyleIdx="0" presStyleCnt="7" custScaleX="130599" custScaleY="107157" custLinFactNeighborX="-42139" custLinFactNeighborY="-17621"/>
      <dgm:spPr/>
    </dgm:pt>
    <dgm:pt modelId="{F810839F-7390-4E16-9BA4-3085F537BBBD}" type="pres">
      <dgm:prSet presAssocID="{A28385F4-B999-4120-9CC9-136E5F0F72B1}" presName="node" presStyleLbl="vennNode1" presStyleIdx="1" presStyleCnt="7" custScaleX="144477" custScaleY="137839" custRadScaleRad="87628" custRadScaleInc="94347">
        <dgm:presLayoutVars>
          <dgm:bulletEnabled val="1"/>
        </dgm:presLayoutVars>
      </dgm:prSet>
      <dgm:spPr/>
    </dgm:pt>
    <dgm:pt modelId="{EE1CC132-EC52-4D4F-BC82-6EE276C61200}" type="pres">
      <dgm:prSet presAssocID="{496B4999-D393-4222-93CA-D680FF5EF09F}" presName="node" presStyleLbl="vennNode1" presStyleIdx="2" presStyleCnt="7" custScaleX="160558" custScaleY="118881" custRadScaleRad="183662" custRadScaleInc="-289276">
        <dgm:presLayoutVars>
          <dgm:bulletEnabled val="1"/>
        </dgm:presLayoutVars>
      </dgm:prSet>
      <dgm:spPr/>
    </dgm:pt>
    <dgm:pt modelId="{8702D292-1FF2-4FBD-9553-8DFEFEE8B4B4}" type="pres">
      <dgm:prSet presAssocID="{5CA7E172-333D-4F1F-8FFB-C7CDB69C3FD4}" presName="node" presStyleLbl="vennNode1" presStyleIdx="3" presStyleCnt="7" custScaleX="129928" custScaleY="105351" custRadScaleRad="105070" custRadScaleInc="153331">
        <dgm:presLayoutVars>
          <dgm:bulletEnabled val="1"/>
        </dgm:presLayoutVars>
      </dgm:prSet>
      <dgm:spPr/>
    </dgm:pt>
    <dgm:pt modelId="{019F03FA-FD1E-45B1-AF75-2E3245EB8305}" type="pres">
      <dgm:prSet presAssocID="{B175DF55-DBA0-4584-B3A6-53407F1CBB3B}" presName="node" presStyleLbl="vennNode1" presStyleIdx="4" presStyleCnt="7" custScaleX="180856" custScaleY="160688" custRadScaleRad="93198" custRadScaleInc="-72125">
        <dgm:presLayoutVars>
          <dgm:bulletEnabled val="1"/>
        </dgm:presLayoutVars>
      </dgm:prSet>
      <dgm:spPr/>
    </dgm:pt>
    <dgm:pt modelId="{C4B90025-AD44-45E2-950D-81A93DEC9051}" type="pres">
      <dgm:prSet presAssocID="{E55B8C68-00E2-44F8-918C-C61149C9EA2F}" presName="node" presStyleLbl="vennNode1" presStyleIdx="5" presStyleCnt="7" custScaleX="136154" custScaleY="135570" custRadScaleRad="182284" custRadScaleInc="-236361">
        <dgm:presLayoutVars>
          <dgm:bulletEnabled val="1"/>
        </dgm:presLayoutVars>
      </dgm:prSet>
      <dgm:spPr/>
    </dgm:pt>
    <dgm:pt modelId="{605CEEF1-47A5-4853-8887-B594EAFCDEB0}" type="pres">
      <dgm:prSet presAssocID="{F61864E1-3E56-4275-B38A-B92F0B12CF35}" presName="node" presStyleLbl="vennNode1" presStyleIdx="6" presStyleCnt="7" custScaleX="119115" custScaleY="104933" custRadScaleRad="191884" custRadScaleInc="213098">
        <dgm:presLayoutVars>
          <dgm:bulletEnabled val="1"/>
        </dgm:presLayoutVars>
      </dgm:prSet>
      <dgm:spPr/>
    </dgm:pt>
  </dgm:ptLst>
  <dgm:cxnLst>
    <dgm:cxn modelId="{99E16300-0C75-4546-A134-C274F7BA2D63}" type="presOf" srcId="{E55B8C68-00E2-44F8-918C-C61149C9EA2F}" destId="{C4B90025-AD44-45E2-950D-81A93DEC9051}" srcOrd="0" destOrd="0" presId="urn:microsoft.com/office/officeart/2005/8/layout/radial3"/>
    <dgm:cxn modelId="{3047C405-2560-4DC2-A67B-2B5FA4B1A575}" srcId="{66C27B91-9CFC-44E9-8C25-9767598841A3}" destId="{A28385F4-B999-4120-9CC9-136E5F0F72B1}" srcOrd="0" destOrd="0" parTransId="{4AA247EF-83F6-4825-BA7B-F2008121B117}" sibTransId="{A595F932-210A-4FEE-B60E-00D630CA3E7B}"/>
    <dgm:cxn modelId="{661D0F61-91DB-46C0-B6DE-7A45D535F8E6}" type="presOf" srcId="{F61864E1-3E56-4275-B38A-B92F0B12CF35}" destId="{605CEEF1-47A5-4853-8887-B594EAFCDEB0}" srcOrd="0" destOrd="0" presId="urn:microsoft.com/office/officeart/2005/8/layout/radial3"/>
    <dgm:cxn modelId="{6B5D8268-E4B1-4DE7-81BC-91EF7225A4F6}" srcId="{66C27B91-9CFC-44E9-8C25-9767598841A3}" destId="{496B4999-D393-4222-93CA-D680FF5EF09F}" srcOrd="1" destOrd="0" parTransId="{781E0008-1424-451E-BF20-2D707D886430}" sibTransId="{E5E3E542-348A-45DF-8E83-E95C2BBFCAB8}"/>
    <dgm:cxn modelId="{16DF6A4E-5893-42FA-9E9B-25CE26742AB6}" type="presOf" srcId="{56ACF594-CC79-42D8-8738-A08647435C27}" destId="{88B43F19-25D2-4D60-B7B1-1C4543FFB26F}" srcOrd="0" destOrd="0" presId="urn:microsoft.com/office/officeart/2005/8/layout/radial3"/>
    <dgm:cxn modelId="{72BC0DA1-FD12-4F64-9302-A61E80F68D13}" srcId="{66C27B91-9CFC-44E9-8C25-9767598841A3}" destId="{E55B8C68-00E2-44F8-918C-C61149C9EA2F}" srcOrd="4" destOrd="0" parTransId="{A9D3E86D-9DC2-4E30-9523-154AD2336400}" sibTransId="{8C8A6E25-4F08-4992-BF93-51BEE130E3E0}"/>
    <dgm:cxn modelId="{A68172A3-B8E8-44F1-8C05-AFE31CB856AF}" type="presOf" srcId="{5CA7E172-333D-4F1F-8FFB-C7CDB69C3FD4}" destId="{8702D292-1FF2-4FBD-9553-8DFEFEE8B4B4}" srcOrd="0" destOrd="0" presId="urn:microsoft.com/office/officeart/2005/8/layout/radial3"/>
    <dgm:cxn modelId="{909622B4-01C2-4CC6-9C0B-46810EB8580D}" type="presOf" srcId="{A28385F4-B999-4120-9CC9-136E5F0F72B1}" destId="{F810839F-7390-4E16-9BA4-3085F537BBBD}" srcOrd="0" destOrd="0" presId="urn:microsoft.com/office/officeart/2005/8/layout/radial3"/>
    <dgm:cxn modelId="{F15606B7-9C6F-4A15-888F-F1A8149465D1}" srcId="{56ACF594-CC79-42D8-8738-A08647435C27}" destId="{66C27B91-9CFC-44E9-8C25-9767598841A3}" srcOrd="0" destOrd="0" parTransId="{B8B20537-3920-4644-A9DD-7A71F0A03498}" sibTransId="{A4715401-4A43-4247-9CC0-9453897729CE}"/>
    <dgm:cxn modelId="{887706C4-EC2E-4E98-AE93-F6A0C9497F50}" type="presOf" srcId="{66C27B91-9CFC-44E9-8C25-9767598841A3}" destId="{62D3CB09-2D15-4D39-BD0F-529081A95C11}" srcOrd="0" destOrd="0" presId="urn:microsoft.com/office/officeart/2005/8/layout/radial3"/>
    <dgm:cxn modelId="{14FF72C4-2E8C-41E8-A8DD-4A89A8179762}" srcId="{66C27B91-9CFC-44E9-8C25-9767598841A3}" destId="{B175DF55-DBA0-4584-B3A6-53407F1CBB3B}" srcOrd="3" destOrd="0" parTransId="{A4F6FB0F-9E0C-4055-8CC2-FDC09E5B52DE}" sibTransId="{DC62AEA1-94CA-42FF-8681-DC80E1F29831}"/>
    <dgm:cxn modelId="{B52218CF-C777-4BCB-A038-FE0D9BE5207F}" srcId="{66C27B91-9CFC-44E9-8C25-9767598841A3}" destId="{5CA7E172-333D-4F1F-8FFB-C7CDB69C3FD4}" srcOrd="2" destOrd="0" parTransId="{999A6ADB-D3BF-4B17-BBB4-A2D767CB3AC7}" sibTransId="{595861E5-9CC2-499A-BE2D-281B325E69E0}"/>
    <dgm:cxn modelId="{87444FDD-81C2-4B44-8F96-DD814EA12FC7}" type="presOf" srcId="{496B4999-D393-4222-93CA-D680FF5EF09F}" destId="{EE1CC132-EC52-4D4F-BC82-6EE276C61200}" srcOrd="0" destOrd="0" presId="urn:microsoft.com/office/officeart/2005/8/layout/radial3"/>
    <dgm:cxn modelId="{70F672EE-24CB-4648-BA1D-4D081F43A103}" type="presOf" srcId="{B175DF55-DBA0-4584-B3A6-53407F1CBB3B}" destId="{019F03FA-FD1E-45B1-AF75-2E3245EB8305}" srcOrd="0" destOrd="0" presId="urn:microsoft.com/office/officeart/2005/8/layout/radial3"/>
    <dgm:cxn modelId="{857045FA-1DAD-4360-A250-2AE3EC44D2FC}" srcId="{66C27B91-9CFC-44E9-8C25-9767598841A3}" destId="{F61864E1-3E56-4275-B38A-B92F0B12CF35}" srcOrd="5" destOrd="0" parTransId="{E373B95D-1D45-4F05-B383-251771FDF4DA}" sibTransId="{FCDD9C67-8256-4C03-99FB-EFAD92BEC126}"/>
    <dgm:cxn modelId="{C17BF811-7820-4342-B579-269BCF2B006D}" type="presParOf" srcId="{88B43F19-25D2-4D60-B7B1-1C4543FFB26F}" destId="{2246F61F-004E-4ABB-9D2B-6566F18BC97B}" srcOrd="0" destOrd="0" presId="urn:microsoft.com/office/officeart/2005/8/layout/radial3"/>
    <dgm:cxn modelId="{E3B19D9E-DF62-4AC9-B55D-03D3FA3B1769}" type="presParOf" srcId="{2246F61F-004E-4ABB-9D2B-6566F18BC97B}" destId="{62D3CB09-2D15-4D39-BD0F-529081A95C11}" srcOrd="0" destOrd="0" presId="urn:microsoft.com/office/officeart/2005/8/layout/radial3"/>
    <dgm:cxn modelId="{B299DBE2-7CBD-42D5-9A25-015B4A0EA4DD}" type="presParOf" srcId="{2246F61F-004E-4ABB-9D2B-6566F18BC97B}" destId="{F810839F-7390-4E16-9BA4-3085F537BBBD}" srcOrd="1" destOrd="0" presId="urn:microsoft.com/office/officeart/2005/8/layout/radial3"/>
    <dgm:cxn modelId="{553E24AF-13BE-4CE8-9B8A-84F88B8740A1}" type="presParOf" srcId="{2246F61F-004E-4ABB-9D2B-6566F18BC97B}" destId="{EE1CC132-EC52-4D4F-BC82-6EE276C61200}" srcOrd="2" destOrd="0" presId="urn:microsoft.com/office/officeart/2005/8/layout/radial3"/>
    <dgm:cxn modelId="{61897E6C-F5A6-46AF-A253-7C4DF2B0DCCD}" type="presParOf" srcId="{2246F61F-004E-4ABB-9D2B-6566F18BC97B}" destId="{8702D292-1FF2-4FBD-9553-8DFEFEE8B4B4}" srcOrd="3" destOrd="0" presId="urn:microsoft.com/office/officeart/2005/8/layout/radial3"/>
    <dgm:cxn modelId="{E57F8A3F-C1B7-4048-8010-BDB2BADD6F64}" type="presParOf" srcId="{2246F61F-004E-4ABB-9D2B-6566F18BC97B}" destId="{019F03FA-FD1E-45B1-AF75-2E3245EB8305}" srcOrd="4" destOrd="0" presId="urn:microsoft.com/office/officeart/2005/8/layout/radial3"/>
    <dgm:cxn modelId="{83C8BD9D-F6E8-4EE3-A47D-E316C025581E}" type="presParOf" srcId="{2246F61F-004E-4ABB-9D2B-6566F18BC97B}" destId="{C4B90025-AD44-45E2-950D-81A93DEC9051}" srcOrd="5" destOrd="0" presId="urn:microsoft.com/office/officeart/2005/8/layout/radial3"/>
    <dgm:cxn modelId="{6F013FFF-34E8-453A-826D-B71C76C4A952}" type="presParOf" srcId="{2246F61F-004E-4ABB-9D2B-6566F18BC97B}" destId="{605CEEF1-47A5-4853-8887-B594EAFCDEB0}"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D206-0EE9-447B-9169-943D119E86B7}">
      <dsp:nvSpPr>
        <dsp:cNvPr id="0" name=""/>
        <dsp:cNvSpPr/>
      </dsp:nvSpPr>
      <dsp:spPr>
        <a:xfrm>
          <a:off x="0" y="536"/>
          <a:ext cx="782556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1FABB4E-8092-4A0E-9833-11000B1D7A88}">
      <dsp:nvSpPr>
        <dsp:cNvPr id="0" name=""/>
        <dsp:cNvSpPr/>
      </dsp:nvSpPr>
      <dsp:spPr>
        <a:xfrm>
          <a:off x="0" y="536"/>
          <a:ext cx="7825562" cy="87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Wingdings" panose="05000000000000000000" pitchFamily="2" charset="2"/>
            <a:buNone/>
          </a:pPr>
          <a:r>
            <a:rPr lang="en-US" sz="1050" b="1" kern="1200" dirty="0"/>
            <a:t>Lieutenant Colonel Allison Black “Angel of Death”  </a:t>
          </a:r>
          <a:r>
            <a:rPr lang="en-US" sz="1050" kern="1200" dirty="0"/>
            <a:t>In 2001, she flew an AC-130 gunship providing critical cover and fire to the U.S. SOF teams and the Afghanistan’s Northern Alliance fighters battling Northern Afghanistan’s insurgents.</a:t>
          </a:r>
        </a:p>
        <a:p>
          <a:pPr marL="0" lvl="0" indent="0" algn="l" defTabSz="466725">
            <a:lnSpc>
              <a:spcPct val="90000"/>
            </a:lnSpc>
            <a:spcBef>
              <a:spcPct val="0"/>
            </a:spcBef>
            <a:spcAft>
              <a:spcPct val="35000"/>
            </a:spcAft>
            <a:buFont typeface="Wingdings" panose="05000000000000000000" pitchFamily="2" charset="2"/>
            <a:buNone/>
          </a:pPr>
          <a:r>
            <a:rPr lang="en-US" sz="1050" kern="1200" dirty="0"/>
            <a:t>Additionally, she has gone on to serve in leadership roles across AFSOC, such as the 319th Special Operations Squadron commander.</a:t>
          </a:r>
        </a:p>
      </dsp:txBody>
      <dsp:txXfrm>
        <a:off x="0" y="536"/>
        <a:ext cx="7825562" cy="878768"/>
      </dsp:txXfrm>
    </dsp:sp>
    <dsp:sp modelId="{B2FC216B-EB6C-443B-BC33-BF2A9A68957B}">
      <dsp:nvSpPr>
        <dsp:cNvPr id="0" name=""/>
        <dsp:cNvSpPr/>
      </dsp:nvSpPr>
      <dsp:spPr>
        <a:xfrm>
          <a:off x="0" y="879304"/>
          <a:ext cx="782556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A6AFB1E-C71F-4A04-80B3-99621A48387B}">
      <dsp:nvSpPr>
        <dsp:cNvPr id="0" name=""/>
        <dsp:cNvSpPr/>
      </dsp:nvSpPr>
      <dsp:spPr>
        <a:xfrm>
          <a:off x="0" y="879304"/>
          <a:ext cx="7825562" cy="87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Wingdings" panose="05000000000000000000" pitchFamily="2" charset="2"/>
            <a:buNone/>
          </a:pPr>
          <a:r>
            <a:rPr lang="en-US" sz="1050" b="1" kern="1200" dirty="0"/>
            <a:t>Chief Master Sergeant Hope </a:t>
          </a:r>
          <a:r>
            <a:rPr lang="en-US" sz="1050" b="1" kern="1200" dirty="0" err="1"/>
            <a:t>Skibitsky</a:t>
          </a:r>
          <a:r>
            <a:rPr lang="en-US" sz="1050" kern="1200" dirty="0"/>
            <a:t> is the first woman to hold the position of the Command Chief for 27th Special Operations Wing. </a:t>
          </a:r>
        </a:p>
        <a:p>
          <a:pPr marL="0" lvl="0" indent="0" algn="l" defTabSz="466725">
            <a:lnSpc>
              <a:spcPct val="90000"/>
            </a:lnSpc>
            <a:spcBef>
              <a:spcPct val="0"/>
            </a:spcBef>
            <a:spcAft>
              <a:spcPct val="35000"/>
            </a:spcAft>
            <a:buFont typeface="Wingdings" panose="05000000000000000000" pitchFamily="2" charset="2"/>
            <a:buNone/>
          </a:pPr>
          <a:r>
            <a:rPr lang="en-US" sz="1050" b="0" i="0" kern="1200" dirty="0"/>
            <a:t>Now she is the senior enlisted adviser to the AFIMSC commander, overseeing the health, welfare and professional development of 3,900 total force Airmen and help guide the center responsible for delivering installation and mission support capabilities across the Air and Space Force.</a:t>
          </a:r>
          <a:endParaRPr lang="en-US" sz="1050" kern="1200" dirty="0"/>
        </a:p>
      </dsp:txBody>
      <dsp:txXfrm>
        <a:off x="0" y="879304"/>
        <a:ext cx="7825562" cy="878768"/>
      </dsp:txXfrm>
    </dsp:sp>
    <dsp:sp modelId="{AADC73B8-4803-432B-8A9D-70DD6A84B310}">
      <dsp:nvSpPr>
        <dsp:cNvPr id="0" name=""/>
        <dsp:cNvSpPr/>
      </dsp:nvSpPr>
      <dsp:spPr>
        <a:xfrm>
          <a:off x="0" y="1758073"/>
          <a:ext cx="782556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F4DE05ED-44A7-4BA4-9353-B21002E32A1A}">
      <dsp:nvSpPr>
        <dsp:cNvPr id="0" name=""/>
        <dsp:cNvSpPr/>
      </dsp:nvSpPr>
      <dsp:spPr>
        <a:xfrm>
          <a:off x="0" y="1758073"/>
          <a:ext cx="7825562" cy="87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1" i="0" kern="1200" dirty="0"/>
            <a:t>1st Lt. Jennifer M. Moreno</a:t>
          </a:r>
          <a:r>
            <a:rPr lang="en-US" sz="1050" b="0" i="0" kern="1200" dirty="0"/>
            <a:t>, killed in Kandahar while attached to a U.S. Army 75</a:t>
          </a:r>
          <a:r>
            <a:rPr lang="en-US" sz="1050" b="0" i="0" kern="1200" baseline="30000" dirty="0"/>
            <a:t>th</a:t>
          </a:r>
          <a:r>
            <a:rPr lang="en-US" sz="1050" b="0" i="0" kern="1200" dirty="0"/>
            <a:t> Ranger Regiment. </a:t>
          </a:r>
        </a:p>
        <a:p>
          <a:pPr marL="0" lvl="0" indent="0" algn="l" defTabSz="466725">
            <a:lnSpc>
              <a:spcPct val="90000"/>
            </a:lnSpc>
            <a:spcBef>
              <a:spcPct val="0"/>
            </a:spcBef>
            <a:spcAft>
              <a:spcPct val="35000"/>
            </a:spcAft>
            <a:buNone/>
          </a:pPr>
          <a:r>
            <a:rPr lang="en-US" sz="1050" b="0" i="0" kern="1200" dirty="0"/>
            <a:t>Moreno began her military career as an army nurse, volunteered with U.S. Army Special Operations Command after completing Army airborne training in 2009. Assigned to the Cultural Support Team, she was one of the female troops serving to search women in countries such as Afghanistan where interaction between women and men they are not related to is socially unacceptable.</a:t>
          </a:r>
          <a:endParaRPr lang="en-US" sz="1050" kern="1200" dirty="0"/>
        </a:p>
      </dsp:txBody>
      <dsp:txXfrm>
        <a:off x="0" y="1758073"/>
        <a:ext cx="7825562" cy="878768"/>
      </dsp:txXfrm>
    </dsp:sp>
    <dsp:sp modelId="{D1CF0F7B-F3F1-4E89-9807-55DF5942D912}">
      <dsp:nvSpPr>
        <dsp:cNvPr id="0" name=""/>
        <dsp:cNvSpPr/>
      </dsp:nvSpPr>
      <dsp:spPr>
        <a:xfrm>
          <a:off x="0" y="2636841"/>
          <a:ext cx="782556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3249B1B5-BAD5-4E0F-B887-8448B9830BC9}">
      <dsp:nvSpPr>
        <dsp:cNvPr id="0" name=""/>
        <dsp:cNvSpPr/>
      </dsp:nvSpPr>
      <dsp:spPr>
        <a:xfrm>
          <a:off x="0" y="2636841"/>
          <a:ext cx="7825562" cy="87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Wingdings" panose="05000000000000000000" pitchFamily="2" charset="2"/>
            <a:buNone/>
          </a:pPr>
          <a:r>
            <a:rPr lang="en-US" sz="1050" b="1" kern="1200" dirty="0"/>
            <a:t>Colonel Tracy Onufer </a:t>
          </a:r>
          <a:r>
            <a:rPr lang="en-US" sz="1050" kern="1200" dirty="0"/>
            <a:t>is an electronic weapons officer and current Special Operations Command Chief of Staff. </a:t>
          </a:r>
        </a:p>
        <a:p>
          <a:pPr marL="0" lvl="0" indent="0" algn="l" defTabSz="466725">
            <a:lnSpc>
              <a:spcPct val="90000"/>
            </a:lnSpc>
            <a:spcBef>
              <a:spcPct val="0"/>
            </a:spcBef>
            <a:spcAft>
              <a:spcPct val="35000"/>
            </a:spcAft>
            <a:buFont typeface="Wingdings" panose="05000000000000000000" pitchFamily="2" charset="2"/>
            <a:buNone/>
          </a:pPr>
          <a:r>
            <a:rPr lang="en-US" sz="1050" b="1" kern="1200" dirty="0"/>
            <a:t>Colonel Shelly Rodriguez </a:t>
          </a:r>
          <a:r>
            <a:rPr lang="en-US" sz="1050" kern="1200" dirty="0"/>
            <a:t>is an MC130P/J pilot and has commanded in various positions throughout AFSOC. </a:t>
          </a:r>
        </a:p>
        <a:p>
          <a:pPr marL="0" lvl="0" indent="0" algn="l" defTabSz="466725">
            <a:lnSpc>
              <a:spcPct val="90000"/>
            </a:lnSpc>
            <a:spcBef>
              <a:spcPct val="0"/>
            </a:spcBef>
            <a:spcAft>
              <a:spcPct val="35000"/>
            </a:spcAft>
            <a:buFont typeface="Wingdings" panose="05000000000000000000" pitchFamily="2" charset="2"/>
            <a:buNone/>
          </a:pPr>
          <a:r>
            <a:rPr lang="en-US" sz="1050" kern="1200" dirty="0"/>
            <a:t>Doctors like </a:t>
          </a:r>
          <a:r>
            <a:rPr lang="en-US" sz="1050" b="1" kern="1200" dirty="0"/>
            <a:t>Major Regan Lyon </a:t>
          </a:r>
          <a:r>
            <a:rPr lang="en-US" sz="1050" kern="1200" dirty="0"/>
            <a:t>fill the critical role of saving lives on special operations surgical teams, treating patients on everything from a stretcher in a house to a CV-22 Osprey aircraft.</a:t>
          </a:r>
        </a:p>
      </dsp:txBody>
      <dsp:txXfrm>
        <a:off x="0" y="2636841"/>
        <a:ext cx="7825562" cy="878768"/>
      </dsp:txXfrm>
    </dsp:sp>
    <dsp:sp modelId="{2416EE42-7391-4424-863E-68E54AE60436}">
      <dsp:nvSpPr>
        <dsp:cNvPr id="0" name=""/>
        <dsp:cNvSpPr/>
      </dsp:nvSpPr>
      <dsp:spPr>
        <a:xfrm>
          <a:off x="0" y="3515610"/>
          <a:ext cx="7825562" cy="0"/>
        </a:xfrm>
        <a:prstGeom prst="line">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F2D3074B-7FDF-44EC-97FD-4695F3BEB4C4}">
      <dsp:nvSpPr>
        <dsp:cNvPr id="0" name=""/>
        <dsp:cNvSpPr/>
      </dsp:nvSpPr>
      <dsp:spPr>
        <a:xfrm>
          <a:off x="0" y="3515610"/>
          <a:ext cx="7825562" cy="87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b="1" kern="1200" dirty="0"/>
            <a:t>Colonel Bethany Aragon</a:t>
          </a:r>
          <a:r>
            <a:rPr lang="en-US" sz="1050" kern="1200" dirty="0"/>
            <a:t>, the 4th PSYOP Group (Airborne) commander oversees over 700 soldiers serving around the world. </a:t>
          </a:r>
        </a:p>
        <a:p>
          <a:pPr marL="0" lvl="0" indent="0" algn="l" defTabSz="466725">
            <a:lnSpc>
              <a:spcPct val="90000"/>
            </a:lnSpc>
            <a:spcBef>
              <a:spcPct val="0"/>
            </a:spcBef>
            <a:spcAft>
              <a:spcPct val="35000"/>
            </a:spcAft>
            <a:buNone/>
          </a:pPr>
          <a:r>
            <a:rPr lang="en-US" sz="1050" kern="1200" dirty="0"/>
            <a:t>Colonel Aragon trained and led PSYOP soldiers in Africa. Under her command, soldiers analyzed antagonist social media operations and directly influenced civilian populations to alter behavior.</a:t>
          </a:r>
        </a:p>
      </dsp:txBody>
      <dsp:txXfrm>
        <a:off x="0" y="3515610"/>
        <a:ext cx="7825562" cy="878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3CB09-2D15-4D39-BD0F-529081A95C11}">
      <dsp:nvSpPr>
        <dsp:cNvPr id="0" name=""/>
        <dsp:cNvSpPr/>
      </dsp:nvSpPr>
      <dsp:spPr>
        <a:xfrm>
          <a:off x="1180224" y="429036"/>
          <a:ext cx="5209548" cy="4274454"/>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1" kern="1200" dirty="0"/>
            <a:t>No matter how far we have come, or the huge strides made over time, women continue to struggle daily with having to prove their worth, their ability to perform, and their ability to maintain within the male dominated world of the US military. There are so many women who have fought to save lives, who have proved their worth over and over making history yet are hardly known today unless spoken about in classes like ours. Here are some of the most inspirational women I’ve been lucky enough to discover.</a:t>
          </a:r>
        </a:p>
      </dsp:txBody>
      <dsp:txXfrm>
        <a:off x="1943145" y="1055015"/>
        <a:ext cx="3683706" cy="3022496"/>
      </dsp:txXfrm>
    </dsp:sp>
    <dsp:sp modelId="{F810839F-7390-4E16-9BA4-3085F537BBBD}">
      <dsp:nvSpPr>
        <dsp:cNvPr id="0" name=""/>
        <dsp:cNvSpPr/>
      </dsp:nvSpPr>
      <dsp:spPr>
        <a:xfrm>
          <a:off x="6434110" y="854359"/>
          <a:ext cx="2881568" cy="2749174"/>
        </a:xfrm>
        <a:prstGeom prst="ellipse">
          <a:avLst/>
        </a:prstGeom>
        <a:solidFill>
          <a:schemeClr val="accent3">
            <a:shade val="80000"/>
            <a:alpha val="50000"/>
            <a:hueOff val="-11"/>
            <a:satOff val="897"/>
            <a:lumOff val="1074"/>
            <a:alphaOff val="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1" kern="1200" dirty="0">
              <a:solidFill>
                <a:srgbClr val="002060"/>
              </a:solidFill>
            </a:rPr>
            <a:t>Joan of Ark</a:t>
          </a:r>
        </a:p>
        <a:p>
          <a:pPr marL="0" lvl="0" indent="0" algn="ctr" defTabSz="622300">
            <a:lnSpc>
              <a:spcPct val="90000"/>
            </a:lnSpc>
            <a:spcBef>
              <a:spcPct val="0"/>
            </a:spcBef>
            <a:spcAft>
              <a:spcPct val="35000"/>
            </a:spcAft>
            <a:buNone/>
          </a:pPr>
          <a:r>
            <a:rPr lang="en-US" sz="1400" b="1" i="1" kern="1200" dirty="0">
              <a:solidFill>
                <a:srgbClr val="002060"/>
              </a:solidFill>
            </a:rPr>
            <a:t> Margaret Corbin </a:t>
          </a:r>
        </a:p>
        <a:p>
          <a:pPr marL="0" lvl="0" indent="0" algn="ctr" defTabSz="622300">
            <a:lnSpc>
              <a:spcPct val="90000"/>
            </a:lnSpc>
            <a:spcBef>
              <a:spcPct val="0"/>
            </a:spcBef>
            <a:spcAft>
              <a:spcPct val="35000"/>
            </a:spcAft>
            <a:buNone/>
          </a:pPr>
          <a:r>
            <a:rPr lang="en-US" sz="1400" b="1" i="1" kern="1200" dirty="0">
              <a:solidFill>
                <a:srgbClr val="002060"/>
              </a:solidFill>
            </a:rPr>
            <a:t>(</a:t>
          </a:r>
          <a:r>
            <a:rPr lang="en-US" sz="1400" b="0" i="1" kern="1200" dirty="0">
              <a:solidFill>
                <a:srgbClr val="002060"/>
              </a:solidFill>
            </a:rPr>
            <a:t>The Revolutionary War</a:t>
          </a:r>
          <a:r>
            <a:rPr lang="en-US" sz="1400" b="1" i="1" kern="1200" dirty="0">
              <a:solidFill>
                <a:srgbClr val="002060"/>
              </a:solidFill>
            </a:rPr>
            <a:t>)  </a:t>
          </a:r>
        </a:p>
        <a:p>
          <a:pPr marL="0" lvl="0" indent="0" algn="ctr" defTabSz="622300">
            <a:lnSpc>
              <a:spcPct val="90000"/>
            </a:lnSpc>
            <a:spcBef>
              <a:spcPct val="0"/>
            </a:spcBef>
            <a:spcAft>
              <a:spcPct val="35000"/>
            </a:spcAft>
            <a:buNone/>
          </a:pPr>
          <a:r>
            <a:rPr lang="en-US" sz="1400" i="1" kern="1200" dirty="0">
              <a:solidFill>
                <a:srgbClr val="002060"/>
              </a:solidFill>
            </a:rPr>
            <a:t>“</a:t>
          </a:r>
          <a:r>
            <a:rPr lang="en-US" sz="1400" b="1" i="1" kern="1200" dirty="0">
              <a:solidFill>
                <a:srgbClr val="002060"/>
              </a:solidFill>
            </a:rPr>
            <a:t>Battalion of Death</a:t>
          </a:r>
          <a:r>
            <a:rPr lang="en-US" sz="1400" i="1" kern="1200" dirty="0">
              <a:solidFill>
                <a:srgbClr val="002060"/>
              </a:solidFill>
            </a:rPr>
            <a:t>” </a:t>
          </a:r>
        </a:p>
        <a:p>
          <a:pPr marL="0" lvl="0" indent="0" algn="ctr" defTabSz="622300">
            <a:lnSpc>
              <a:spcPct val="90000"/>
            </a:lnSpc>
            <a:spcBef>
              <a:spcPct val="0"/>
            </a:spcBef>
            <a:spcAft>
              <a:spcPct val="35000"/>
            </a:spcAft>
            <a:buNone/>
          </a:pPr>
          <a:r>
            <a:rPr lang="en-US" sz="1400" i="1" kern="1200" dirty="0">
              <a:solidFill>
                <a:srgbClr val="002060"/>
              </a:solidFill>
            </a:rPr>
            <a:t>(WWI all female unit) </a:t>
          </a:r>
        </a:p>
        <a:p>
          <a:pPr marL="0" lvl="0" indent="0" algn="ctr" defTabSz="622300">
            <a:lnSpc>
              <a:spcPct val="90000"/>
            </a:lnSpc>
            <a:spcBef>
              <a:spcPct val="0"/>
            </a:spcBef>
            <a:spcAft>
              <a:spcPct val="35000"/>
            </a:spcAft>
            <a:buNone/>
          </a:pPr>
          <a:r>
            <a:rPr lang="en-US" sz="1400" b="1" i="1" kern="1200" dirty="0">
              <a:solidFill>
                <a:srgbClr val="002060"/>
              </a:solidFill>
            </a:rPr>
            <a:t>Lydia </a:t>
          </a:r>
          <a:r>
            <a:rPr lang="en-US" sz="1400" b="1" i="1" kern="1200" dirty="0" err="1">
              <a:solidFill>
                <a:srgbClr val="002060"/>
              </a:solidFill>
            </a:rPr>
            <a:t>Litvyak</a:t>
          </a:r>
          <a:r>
            <a:rPr lang="en-US" sz="1400" b="1" i="1" kern="1200" dirty="0">
              <a:solidFill>
                <a:srgbClr val="002060"/>
              </a:solidFill>
            </a:rPr>
            <a:t> </a:t>
          </a:r>
          <a:r>
            <a:rPr lang="en-US" sz="1400" i="1" kern="1200" dirty="0">
              <a:solidFill>
                <a:srgbClr val="002060"/>
              </a:solidFill>
            </a:rPr>
            <a:t>and </a:t>
          </a:r>
          <a:r>
            <a:rPr lang="en-US" sz="1400" b="1" i="1" kern="1200" dirty="0">
              <a:solidFill>
                <a:srgbClr val="002060"/>
              </a:solidFill>
            </a:rPr>
            <a:t>Lyudmila </a:t>
          </a:r>
          <a:r>
            <a:rPr lang="en-US" sz="1400" b="1" i="1" kern="1200" dirty="0" err="1">
              <a:solidFill>
                <a:srgbClr val="002060"/>
              </a:solidFill>
            </a:rPr>
            <a:t>Pavlichenko</a:t>
          </a:r>
          <a:r>
            <a:rPr lang="en-US" sz="1400" i="1" kern="1200" dirty="0">
              <a:solidFill>
                <a:srgbClr val="002060"/>
              </a:solidFill>
            </a:rPr>
            <a:t> (WWII)</a:t>
          </a:r>
        </a:p>
        <a:p>
          <a:pPr marL="0" lvl="0" indent="0" algn="ctr" defTabSz="622300">
            <a:lnSpc>
              <a:spcPct val="90000"/>
            </a:lnSpc>
            <a:spcBef>
              <a:spcPct val="0"/>
            </a:spcBef>
            <a:spcAft>
              <a:spcPct val="35000"/>
            </a:spcAft>
            <a:buNone/>
          </a:pPr>
          <a:r>
            <a:rPr lang="en-US" sz="1400" i="1" kern="1200" dirty="0">
              <a:solidFill>
                <a:srgbClr val="002060"/>
              </a:solidFill>
            </a:rPr>
            <a:t> </a:t>
          </a:r>
          <a:r>
            <a:rPr lang="en-US" sz="1400" b="1" i="1" kern="1200" dirty="0">
              <a:solidFill>
                <a:srgbClr val="002060"/>
              </a:solidFill>
            </a:rPr>
            <a:t>Cdr. Elizabeth Barrett </a:t>
          </a:r>
          <a:r>
            <a:rPr lang="en-US" sz="1400" b="0" i="1" kern="1200" dirty="0">
              <a:solidFill>
                <a:srgbClr val="002060"/>
              </a:solidFill>
            </a:rPr>
            <a:t>and</a:t>
          </a:r>
          <a:r>
            <a:rPr lang="en-US" sz="1400" b="1" i="1" kern="1200" dirty="0">
              <a:solidFill>
                <a:srgbClr val="002060"/>
              </a:solidFill>
            </a:rPr>
            <a:t> 1st Lt. Sharon Ann Lane </a:t>
          </a:r>
        </a:p>
        <a:p>
          <a:pPr marL="0" lvl="0" indent="0" algn="ctr" defTabSz="622300">
            <a:lnSpc>
              <a:spcPct val="90000"/>
            </a:lnSpc>
            <a:spcBef>
              <a:spcPct val="0"/>
            </a:spcBef>
            <a:spcAft>
              <a:spcPct val="35000"/>
            </a:spcAft>
            <a:buNone/>
          </a:pPr>
          <a:r>
            <a:rPr lang="en-US" sz="1400" i="1" kern="1200" dirty="0">
              <a:solidFill>
                <a:srgbClr val="002060"/>
              </a:solidFill>
            </a:rPr>
            <a:t>(Vietnam War) </a:t>
          </a:r>
          <a:endParaRPr lang="en-US" sz="1200" i="1" kern="1200" dirty="0">
            <a:solidFill>
              <a:srgbClr val="002060"/>
            </a:solidFill>
          </a:endParaRPr>
        </a:p>
      </dsp:txBody>
      <dsp:txXfrm>
        <a:off x="6856106" y="1256966"/>
        <a:ext cx="2037576" cy="1943960"/>
      </dsp:txXfrm>
    </dsp:sp>
    <dsp:sp modelId="{EE1CC132-EC52-4D4F-BC82-6EE276C61200}">
      <dsp:nvSpPr>
        <dsp:cNvPr id="0" name=""/>
        <dsp:cNvSpPr/>
      </dsp:nvSpPr>
      <dsp:spPr>
        <a:xfrm>
          <a:off x="8" y="4203685"/>
          <a:ext cx="3202300" cy="2371060"/>
        </a:xfrm>
        <a:prstGeom prst="ellipse">
          <a:avLst/>
        </a:prstGeom>
        <a:solidFill>
          <a:schemeClr val="accent3">
            <a:shade val="80000"/>
            <a:alpha val="50000"/>
            <a:hueOff val="-22"/>
            <a:satOff val="1793"/>
            <a:lumOff val="2147"/>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chemeClr val="tx1"/>
              </a:solidFill>
            </a:rPr>
            <a:t>Annie G. Fox </a:t>
          </a:r>
          <a:r>
            <a:rPr lang="en-US" sz="1600" i="1" kern="1200" dirty="0">
              <a:solidFill>
                <a:schemeClr val="tx1"/>
              </a:solidFill>
            </a:rPr>
            <a:t>first woman in American military history to ever receive a Purple Heart after treating hundreds during the Japanese air born attack of Pearl Harbor </a:t>
          </a:r>
        </a:p>
      </dsp:txBody>
      <dsp:txXfrm>
        <a:off x="468974" y="4550919"/>
        <a:ext cx="2264368" cy="1676592"/>
      </dsp:txXfrm>
    </dsp:sp>
    <dsp:sp modelId="{8702D292-1FF2-4FBD-9553-8DFEFEE8B4B4}">
      <dsp:nvSpPr>
        <dsp:cNvPr id="0" name=""/>
        <dsp:cNvSpPr/>
      </dsp:nvSpPr>
      <dsp:spPr>
        <a:xfrm>
          <a:off x="3232295" y="4745883"/>
          <a:ext cx="2591391" cy="2101207"/>
        </a:xfrm>
        <a:prstGeom prst="ellipse">
          <a:avLst/>
        </a:prstGeom>
        <a:solidFill>
          <a:schemeClr val="accent3">
            <a:shade val="80000"/>
            <a:alpha val="50000"/>
            <a:hueOff val="-33"/>
            <a:satOff val="2690"/>
            <a:lumOff val="3221"/>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i="1" kern="1200" dirty="0">
              <a:solidFill>
                <a:srgbClr val="002060"/>
              </a:solidFill>
            </a:rPr>
            <a:t>Lt. Gen. Patricia </a:t>
          </a:r>
          <a:r>
            <a:rPr lang="en-US" sz="1600" b="1" i="1" kern="1200" dirty="0" err="1">
              <a:solidFill>
                <a:srgbClr val="002060"/>
              </a:solidFill>
            </a:rPr>
            <a:t>Horoho</a:t>
          </a:r>
          <a:r>
            <a:rPr lang="en-US" sz="1600" b="1" i="1" kern="1200" dirty="0">
              <a:solidFill>
                <a:srgbClr val="002060"/>
              </a:solidFill>
            </a:rPr>
            <a:t> </a:t>
          </a:r>
          <a:r>
            <a:rPr lang="en-US" sz="1600" i="1" kern="1200" dirty="0">
              <a:solidFill>
                <a:srgbClr val="002060"/>
              </a:solidFill>
            </a:rPr>
            <a:t>recognized as the first nurse and woman to be nominated and confirmed as Army Surgeon General</a:t>
          </a:r>
          <a:r>
            <a:rPr lang="en-US" sz="1600" i="1" kern="1200" dirty="0"/>
            <a:t>. </a:t>
          </a:r>
        </a:p>
      </dsp:txBody>
      <dsp:txXfrm>
        <a:off x="3611795" y="5053598"/>
        <a:ext cx="1832391" cy="1485777"/>
      </dsp:txXfrm>
    </dsp:sp>
    <dsp:sp modelId="{019F03FA-FD1E-45B1-AF75-2E3245EB8305}">
      <dsp:nvSpPr>
        <dsp:cNvPr id="0" name=""/>
        <dsp:cNvSpPr/>
      </dsp:nvSpPr>
      <dsp:spPr>
        <a:xfrm>
          <a:off x="5830367" y="3641997"/>
          <a:ext cx="3607141" cy="3204893"/>
        </a:xfrm>
        <a:prstGeom prst="ellipse">
          <a:avLst/>
        </a:prstGeom>
        <a:solidFill>
          <a:schemeClr val="accent3">
            <a:shade val="80000"/>
            <a:alpha val="50000"/>
            <a:hueOff val="-44"/>
            <a:satOff val="3586"/>
            <a:lumOff val="4295"/>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1" kern="1200" dirty="0"/>
            <a:t>Margaret Woodward</a:t>
          </a:r>
          <a:r>
            <a:rPr lang="en-US" sz="1400" i="1" kern="1200" dirty="0"/>
            <a:t>, USAF pilot and Time Magazine’s 100 most influential people of 2011. Additionally, she led the reform of the U.S. military’s sexual assault prevention and response protocols, assembling a task force of expert lawyers, researchers, investigators, and advocates who are responsible for addressing the issue of sexual assault within the military</a:t>
          </a:r>
          <a:r>
            <a:rPr lang="en-US" sz="900" kern="1200" dirty="0"/>
            <a:t>.</a:t>
          </a:r>
        </a:p>
      </dsp:txBody>
      <dsp:txXfrm>
        <a:off x="6358621" y="4111343"/>
        <a:ext cx="2550633" cy="2266201"/>
      </dsp:txXfrm>
    </dsp:sp>
    <dsp:sp modelId="{C4B90025-AD44-45E2-950D-81A93DEC9051}">
      <dsp:nvSpPr>
        <dsp:cNvPr id="0" name=""/>
        <dsp:cNvSpPr/>
      </dsp:nvSpPr>
      <dsp:spPr>
        <a:xfrm>
          <a:off x="9303568" y="2803822"/>
          <a:ext cx="2715567" cy="2703919"/>
        </a:xfrm>
        <a:prstGeom prst="ellipse">
          <a:avLst/>
        </a:prstGeom>
        <a:solidFill>
          <a:schemeClr val="accent3">
            <a:shade val="80000"/>
            <a:alpha val="50000"/>
            <a:hueOff val="-55"/>
            <a:satOff val="4483"/>
            <a:lumOff val="5368"/>
            <a:alphaOff val="2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1" kern="1200" dirty="0">
              <a:solidFill>
                <a:srgbClr val="002060"/>
              </a:solidFill>
            </a:rPr>
            <a:t>Major April Moore  </a:t>
          </a:r>
          <a:r>
            <a:rPr lang="en-US" sz="1400" i="1" kern="1200" dirty="0">
              <a:solidFill>
                <a:srgbClr val="002060"/>
              </a:solidFill>
            </a:rPr>
            <a:t>recognized as the top SOF graduate from the U.S. Army’s Command and General Staff College, leading CA teams in combat, and worked alongside the interagency community in responding to the Syrian crisis.</a:t>
          </a:r>
        </a:p>
      </dsp:txBody>
      <dsp:txXfrm>
        <a:off x="9701254" y="3199802"/>
        <a:ext cx="1920195" cy="1911959"/>
      </dsp:txXfrm>
    </dsp:sp>
    <dsp:sp modelId="{605CEEF1-47A5-4853-8887-B594EAFCDEB0}">
      <dsp:nvSpPr>
        <dsp:cNvPr id="0" name=""/>
        <dsp:cNvSpPr/>
      </dsp:nvSpPr>
      <dsp:spPr>
        <a:xfrm>
          <a:off x="9403509" y="556660"/>
          <a:ext cx="2375727" cy="2092870"/>
        </a:xfrm>
        <a:prstGeom prst="ellipse">
          <a:avLst/>
        </a:prstGeom>
        <a:solidFill>
          <a:schemeClr val="accent3">
            <a:shade val="80000"/>
            <a:alpha val="50000"/>
            <a:hueOff val="-66"/>
            <a:satOff val="5379"/>
            <a:lumOff val="6442"/>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1" kern="1200" dirty="0"/>
            <a:t>Lieutenant Colonel (retired) Angela Greenwald</a:t>
          </a:r>
          <a:r>
            <a:rPr lang="en-US" sz="1400" i="1" kern="1200" dirty="0"/>
            <a:t> formerly of the 96th CA Battalion, commanded hundreds throughout the Middle East, Afghanistan and Pakistan</a:t>
          </a:r>
          <a:r>
            <a:rPr lang="en-US" sz="900" kern="1200" dirty="0"/>
            <a:t>.</a:t>
          </a:r>
        </a:p>
      </dsp:txBody>
      <dsp:txXfrm>
        <a:off x="9751426" y="863154"/>
        <a:ext cx="1679893" cy="14798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82B27A-0290-4CBD-BC4F-8A49D18C4C0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669C0-145D-4C0A-8BA8-D3A8ACA9C4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01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27A-0290-4CBD-BC4F-8A49D18C4C0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214141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27A-0290-4CBD-BC4F-8A49D18C4C0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146420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27A-0290-4CBD-BC4F-8A49D18C4C0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21188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2B27A-0290-4CBD-BC4F-8A49D18C4C06}"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669C0-145D-4C0A-8BA8-D3A8ACA9C4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88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82B27A-0290-4CBD-BC4F-8A49D18C4C06}"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1784158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82B27A-0290-4CBD-BC4F-8A49D18C4C06}"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322760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82B27A-0290-4CBD-BC4F-8A49D18C4C06}"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392395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082B27A-0290-4CBD-BC4F-8A49D18C4C06}" type="datetimeFigureOut">
              <a:rPr lang="en-US" smtClean="0"/>
              <a:t>7/8/2022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205428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082B27A-0290-4CBD-BC4F-8A49D18C4C06}" type="datetimeFigureOut">
              <a:rPr lang="en-US" smtClean="0"/>
              <a:t>7/8/2022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1669C0-145D-4C0A-8BA8-D3A8ACA9C46E}" type="slidenum">
              <a:rPr lang="en-US" smtClean="0"/>
              <a:t>‹#›</a:t>
            </a:fld>
            <a:endParaRPr lang="en-US"/>
          </a:p>
        </p:txBody>
      </p:sp>
    </p:spTree>
    <p:extLst>
      <p:ext uri="{BB962C8B-B14F-4D97-AF65-F5344CB8AC3E}">
        <p14:creationId xmlns:p14="http://schemas.microsoft.com/office/powerpoint/2010/main" val="34450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27A-0290-4CBD-BC4F-8A49D18C4C06}"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669C0-145D-4C0A-8BA8-D3A8ACA9C46E}" type="slidenum">
              <a:rPr lang="en-US" smtClean="0"/>
              <a:t>‹#›</a:t>
            </a:fld>
            <a:endParaRPr lang="en-US"/>
          </a:p>
        </p:txBody>
      </p:sp>
    </p:spTree>
    <p:extLst>
      <p:ext uri="{BB962C8B-B14F-4D97-AF65-F5344CB8AC3E}">
        <p14:creationId xmlns:p14="http://schemas.microsoft.com/office/powerpoint/2010/main" val="76581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82B27A-0290-4CBD-BC4F-8A49D18C4C06}" type="datetimeFigureOut">
              <a:rPr lang="en-US" smtClean="0"/>
              <a:t>7/8/2022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1669C0-145D-4C0A-8BA8-D3A8ACA9C4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568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PnJS7LR4GE0?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special-ops.org/tier-1-operators-said-no-to-women-in-special-operations-forces-" TargetMode="External"/><Relationship Id="rId3" Type="http://schemas.openxmlformats.org/officeDocument/2006/relationships/hyperlink" Target="https://sofrep.com/news/integration-of-women-in-sof-units/" TargetMode="External"/><Relationship Id="rId7" Type="http://schemas.openxmlformats.org/officeDocument/2006/relationships/hyperlink" Target="https://www.legion.org/washingtonconference/98498/they-called-her-angel-death" TargetMode="External"/><Relationship Id="rId2" Type="http://schemas.openxmlformats.org/officeDocument/2006/relationships/hyperlink" Target="https://www.cnas.org/publications/commentary/dispelling-the-myth-of-women-in-special-operations" TargetMode="External"/><Relationship Id="rId1" Type="http://schemas.openxmlformats.org/officeDocument/2006/relationships/slideLayout" Target="../slideLayouts/slideLayout2.xml"/><Relationship Id="rId6" Type="http://schemas.openxmlformats.org/officeDocument/2006/relationships/hyperlink" Target="https://www.defenseone.com/business/2015/12/special-ops-survey-showed-85-opposed-serving-women/124194/" TargetMode="External"/><Relationship Id="rId5" Type="http://schemas.openxmlformats.org/officeDocument/2006/relationships/hyperlink" Target="https://www.defenseone.com/business/2015/12/special-ops-survey-showed-85-opposed-serving-" TargetMode="External"/><Relationship Id="rId4" Type="http://schemas.openxmlformats.org/officeDocument/2006/relationships/hyperlink" Target="https://www.stratagem.no/integration-of-women-in-us-so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ervicewomen.org/wp-content/uploads/2017/02/Women-in-Ground-Combat-Arms-Fact-Sheet-2-1-17.pdf" TargetMode="External"/><Relationship Id="rId2" Type="http://schemas.openxmlformats.org/officeDocument/2006/relationships/hyperlink" Target="https://dacowits.defense.gov/Portals/48/Documents/General%20Documents/RFI%20Docs/June2017/SOCOM%20RFI%202.pdf" TargetMode="External"/><Relationship Id="rId1" Type="http://schemas.openxmlformats.org/officeDocument/2006/relationships/slideLayout" Target="../slideLayouts/slideLayout2.xml"/><Relationship Id="rId5" Type="http://schemas.openxmlformats.org/officeDocument/2006/relationships/hyperlink" Target="https://www.rand.org/blog/rand-review/2016/04/special-ops-women-a-conversation-with-gayle-tzemach.html" TargetMode="External"/><Relationship Id="rId4" Type="http://schemas.openxmlformats.org/officeDocument/2006/relationships/hyperlink" Target="https://www.military.com/special-operations/2013/08/13/servic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97E42526-AEE7-4AEA-9544-5E68EFB4F93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2140" b="18805"/>
          <a:stretch/>
        </p:blipFill>
        <p:spPr>
          <a:xfrm>
            <a:off x="20" y="9526"/>
            <a:ext cx="12191980" cy="6857999"/>
          </a:xfrm>
          <a:prstGeom prst="rect">
            <a:avLst/>
          </a:prstGeom>
        </p:spPr>
      </p:pic>
      <p:sp>
        <p:nvSpPr>
          <p:cNvPr id="2" name="Title 1">
            <a:extLst>
              <a:ext uri="{FF2B5EF4-FFF2-40B4-BE49-F238E27FC236}">
                <a16:creationId xmlns:a16="http://schemas.microsoft.com/office/drawing/2014/main" id="{925568D0-8DB8-4ED1-95DA-1250DC1EA6F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The Women of SOF</a:t>
            </a:r>
            <a:endParaRPr lang="en-US" dirty="0">
              <a:solidFill>
                <a:srgbClr val="FFFFFF"/>
              </a:solidFill>
            </a:endParaRPr>
          </a:p>
        </p:txBody>
      </p:sp>
      <p:sp>
        <p:nvSpPr>
          <p:cNvPr id="3" name="Subtitle 2">
            <a:extLst>
              <a:ext uri="{FF2B5EF4-FFF2-40B4-BE49-F238E27FC236}">
                <a16:creationId xmlns:a16="http://schemas.microsoft.com/office/drawing/2014/main" id="{085C8620-ADF9-4C52-80F5-C16724BDB061}"/>
              </a:ext>
            </a:extLst>
          </p:cNvPr>
          <p:cNvSpPr>
            <a:spLocks noGrp="1"/>
          </p:cNvSpPr>
          <p:nvPr>
            <p:ph type="subTitle" idx="1"/>
          </p:nvPr>
        </p:nvSpPr>
        <p:spPr>
          <a:xfrm>
            <a:off x="1524000" y="4159404"/>
            <a:ext cx="9144000" cy="1098395"/>
          </a:xfrm>
        </p:spPr>
        <p:txBody>
          <a:bodyPr>
            <a:normAutofit/>
          </a:bodyPr>
          <a:lstStyle/>
          <a:p>
            <a:pPr marL="0" marR="0">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Calibri" panose="020F0502020204030204" pitchFamily="34" charset="0"/>
              </a:rPr>
              <a:t>Chenal-Christine N. Roberts</a:t>
            </a:r>
          </a:p>
          <a:p>
            <a:pPr marL="0" marR="0">
              <a:spcBef>
                <a:spcPts val="0"/>
              </a:spcBef>
              <a:spcAft>
                <a:spcPts val="800"/>
              </a:spcAft>
            </a:pPr>
            <a:r>
              <a:rPr lang="en-US" sz="800">
                <a:solidFill>
                  <a:srgbClr val="FFFFFF"/>
                </a:solidFill>
                <a:effectLst/>
                <a:latin typeface="Calibri" panose="020F0502020204030204" pitchFamily="34" charset="0"/>
                <a:ea typeface="Calibri" panose="020F0502020204030204" pitchFamily="34" charset="0"/>
                <a:cs typeface="Calibri" panose="020F0502020204030204" pitchFamily="34" charset="0"/>
              </a:rPr>
              <a:t>University of Colorado, College of Nursing</a:t>
            </a:r>
            <a:r>
              <a:rPr lang="en-US" sz="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800">
                <a:solidFill>
                  <a:srgbClr val="FFFFFF"/>
                </a:solidFill>
                <a:effectLst/>
                <a:latin typeface="Times New Roman" panose="02020603050405020304" pitchFamily="18" charset="0"/>
                <a:ea typeface="Calibri" panose="020F0502020204030204" pitchFamily="34" charset="0"/>
              </a:rPr>
              <a:t>NURS 6015 - Women and War </a:t>
            </a:r>
          </a:p>
          <a:p>
            <a:pPr marL="0" marR="0">
              <a:spcBef>
                <a:spcPts val="0"/>
              </a:spcBef>
              <a:spcAft>
                <a:spcPts val="800"/>
              </a:spcAft>
            </a:pPr>
            <a:r>
              <a:rPr lang="en-US" sz="800">
                <a:solidFill>
                  <a:srgbClr val="FFFFFF"/>
                </a:solidFill>
                <a:effectLst/>
                <a:latin typeface="Times New Roman" panose="02020603050405020304" pitchFamily="18" charset="0"/>
                <a:ea typeface="Calibri" panose="020F0502020204030204" pitchFamily="34" charset="0"/>
              </a:rPr>
              <a:t>Dr. Lori Trego</a:t>
            </a:r>
          </a:p>
          <a:p>
            <a:pPr>
              <a:spcBef>
                <a:spcPts val="0"/>
              </a:spcBef>
            </a:pPr>
            <a:r>
              <a:rPr lang="en-US" sz="800">
                <a:solidFill>
                  <a:srgbClr val="FFFFFF"/>
                </a:solidFill>
                <a:effectLst/>
                <a:latin typeface="Times New Roman" panose="02020603050405020304" pitchFamily="18" charset="0"/>
                <a:ea typeface="Calibri" panose="020F0502020204030204" pitchFamily="34" charset="0"/>
              </a:rPr>
              <a:t>Midterm - July </a:t>
            </a:r>
            <a:r>
              <a:rPr lang="en-US" sz="800">
                <a:solidFill>
                  <a:srgbClr val="FFFFFF"/>
                </a:solidFill>
                <a:latin typeface="Times New Roman" panose="02020603050405020304" pitchFamily="18" charset="0"/>
                <a:ea typeface="Calibri" panose="020F0502020204030204" pitchFamily="34" charset="0"/>
              </a:rPr>
              <a:t>10</a:t>
            </a:r>
            <a:r>
              <a:rPr lang="en-US" sz="800">
                <a:solidFill>
                  <a:srgbClr val="FFFFFF"/>
                </a:solidFill>
                <a:effectLst/>
                <a:latin typeface="Times New Roman" panose="02020603050405020304" pitchFamily="18" charset="0"/>
                <a:ea typeface="Calibri" panose="020F0502020204030204" pitchFamily="34" charset="0"/>
              </a:rPr>
              <a:t>, 2022</a:t>
            </a:r>
            <a:endParaRPr lang="en-US" sz="800">
              <a:solidFill>
                <a:srgbClr val="FFFFFF"/>
              </a:solidFill>
              <a:effectLst/>
              <a:latin typeface="Calibri" panose="020F0502020204030204" pitchFamily="34" charset="0"/>
              <a:ea typeface="Calibri" panose="020F0502020204030204" pitchFamily="34" charset="0"/>
            </a:endParaRPr>
          </a:p>
          <a:p>
            <a:endParaRPr lang="en-US" sz="800" dirty="0">
              <a:solidFill>
                <a:srgbClr val="FFFFFF"/>
              </a:solidFill>
            </a:endParaRPr>
          </a:p>
        </p:txBody>
      </p:sp>
    </p:spTree>
    <p:extLst>
      <p:ext uri="{BB962C8B-B14F-4D97-AF65-F5344CB8AC3E}">
        <p14:creationId xmlns:p14="http://schemas.microsoft.com/office/powerpoint/2010/main" val="32055623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FDA3203-FA76-4034-856A-DB5FE7AAB154}"/>
              </a:ext>
            </a:extLst>
          </p:cNvPr>
          <p:cNvGraphicFramePr/>
          <p:nvPr>
            <p:extLst>
              <p:ext uri="{D42A27DB-BD31-4B8C-83A1-F6EECF244321}">
                <p14:modId xmlns:p14="http://schemas.microsoft.com/office/powerpoint/2010/main" val="1851029569"/>
              </p:ext>
            </p:extLst>
          </p:nvPr>
        </p:nvGraphicFramePr>
        <p:xfrm>
          <a:off x="0" y="-333373"/>
          <a:ext cx="12192000" cy="7191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23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DBF988-9C94-4D15-9981-F5B426F605D0}"/>
              </a:ext>
            </a:extLst>
          </p:cNvPr>
          <p:cNvSpPr txBox="1"/>
          <p:nvPr/>
        </p:nvSpPr>
        <p:spPr>
          <a:xfrm>
            <a:off x="8141110" y="639097"/>
            <a:ext cx="3401961" cy="368601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6600" b="1" i="1" spc="-50">
                <a:solidFill>
                  <a:schemeClr val="tx1">
                    <a:lumMod val="85000"/>
                    <a:lumOff val="15000"/>
                  </a:schemeClr>
                </a:solidFill>
                <a:latin typeface="+mj-lt"/>
                <a:ea typeface="+mj-ea"/>
                <a:cs typeface="+mj-cs"/>
              </a:rPr>
              <a:t>What’s next?</a:t>
            </a:r>
          </a:p>
        </p:txBody>
      </p:sp>
      <p:pic>
        <p:nvPicPr>
          <p:cNvPr id="6" name="Online Media 5" title="First Woman Completes Navy Special Warfare Training">
            <a:hlinkClick r:id="" action="ppaction://media"/>
            <a:extLst>
              <a:ext uri="{FF2B5EF4-FFF2-40B4-BE49-F238E27FC236}">
                <a16:creationId xmlns:a16="http://schemas.microsoft.com/office/drawing/2014/main" id="{205F3705-D7C1-4E5A-AF43-5771F7C96406}"/>
              </a:ext>
            </a:extLst>
          </p:cNvPr>
          <p:cNvPicPr>
            <a:picLocks noRot="1" noChangeAspect="1"/>
          </p:cNvPicPr>
          <p:nvPr>
            <a:videoFile r:link="rId1"/>
          </p:nvPr>
        </p:nvPicPr>
        <p:blipFill>
          <a:blip r:embed="rId3"/>
          <a:stretch>
            <a:fillRect/>
          </a:stretch>
        </p:blipFill>
        <p:spPr>
          <a:xfrm>
            <a:off x="633999" y="1223098"/>
            <a:ext cx="6912217" cy="3888121"/>
          </a:xfrm>
          <a:prstGeom prst="rect">
            <a:avLst/>
          </a:prstGeom>
        </p:spPr>
      </p:pic>
      <p:cxnSp>
        <p:nvCxnSpPr>
          <p:cNvPr id="20" name="Straight Connector 19">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5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779204-E5D2-4657-B0D3-E77364C3A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62599F1-A442-4AEE-BCB7-1C5C6A785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43A5ED-3136-4223-BF40-988E9F560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27A23741-C8CC-49EF-950D-A0B72BACD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E823DD-C233-455F-9FF9-40C20F5D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BCC1DA32-ABA8-4C7C-A99C-B09F22B9F6CB}"/>
              </a:ext>
            </a:extLst>
          </p:cNvPr>
          <p:cNvSpPr txBox="1"/>
          <p:nvPr/>
        </p:nvSpPr>
        <p:spPr>
          <a:xfrm>
            <a:off x="492371" y="2653800"/>
            <a:ext cx="3084844" cy="3335519"/>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b="0" i="1" dirty="0">
                <a:solidFill>
                  <a:srgbClr val="FFFFFF"/>
                </a:solidFill>
                <a:effectLst/>
              </a:rPr>
              <a:t>I would tell people, “Oh, I'm doing a story on U.S. Special Operations.” And they'd say, “That's amazing!” … everybody had seen American Sniper and Lone Survivor. And then I'd say, “This story has women in it.” And their next question would be, “So is it about rape or PTSD?”</a:t>
            </a:r>
          </a:p>
          <a:p>
            <a:pPr defTabSz="914400">
              <a:lnSpc>
                <a:spcPct val="90000"/>
              </a:lnSpc>
              <a:spcAft>
                <a:spcPts val="600"/>
              </a:spcAft>
              <a:buClr>
                <a:schemeClr val="accent1"/>
              </a:buClr>
              <a:buFont typeface="Calibri" panose="020F0502020204030204" pitchFamily="34" charset="0"/>
            </a:pPr>
            <a:r>
              <a:rPr lang="en-US" sz="1500" b="0" i="0" dirty="0">
                <a:solidFill>
                  <a:srgbClr val="FFFFFF"/>
                </a:solidFill>
                <a:effectLst/>
              </a:rPr>
              <a:t> -- Gayle Tzemach Lemmon, 2016</a:t>
            </a:r>
            <a:endParaRPr lang="en-US" sz="1500" dirty="0">
              <a:solidFill>
                <a:srgbClr val="FFFFFF"/>
              </a:solidFill>
            </a:endParaRPr>
          </a:p>
        </p:txBody>
      </p:sp>
      <p:sp>
        <p:nvSpPr>
          <p:cNvPr id="20" name="Rectangle 19">
            <a:extLst>
              <a:ext uri="{FF2B5EF4-FFF2-40B4-BE49-F238E27FC236}">
                <a16:creationId xmlns:a16="http://schemas.microsoft.com/office/drawing/2014/main" id="{83CF00AF-6C1D-4FC6-89F3-121ED766A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4ADDBEA2-2BAE-41E2-95C4-1442F041A89C}"/>
              </a:ext>
            </a:extLst>
          </p:cNvPr>
          <p:cNvPicPr>
            <a:picLocks noChangeAspect="1"/>
          </p:cNvPicPr>
          <p:nvPr/>
        </p:nvPicPr>
        <p:blipFill rotWithShape="1">
          <a:blip r:embed="rId2"/>
          <a:srcRect r="452" b="3"/>
          <a:stretch/>
        </p:blipFill>
        <p:spPr>
          <a:xfrm>
            <a:off x="5343680" y="640080"/>
            <a:ext cx="5594755" cy="5577840"/>
          </a:xfrm>
          <a:prstGeom prst="rect">
            <a:avLst/>
          </a:prstGeom>
        </p:spPr>
      </p:pic>
    </p:spTree>
    <p:extLst>
      <p:ext uri="{BB962C8B-B14F-4D97-AF65-F5344CB8AC3E}">
        <p14:creationId xmlns:p14="http://schemas.microsoft.com/office/powerpoint/2010/main" val="385222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1BBA1-CFD7-4011-92BC-B9E9B155B4C1}"/>
              </a:ext>
            </a:extLst>
          </p:cNvPr>
          <p:cNvPicPr>
            <a:picLocks noChangeAspect="1"/>
          </p:cNvPicPr>
          <p:nvPr/>
        </p:nvPicPr>
        <p:blipFill>
          <a:blip r:embed="rId2"/>
          <a:stretch>
            <a:fillRect/>
          </a:stretch>
        </p:blipFill>
        <p:spPr>
          <a:xfrm>
            <a:off x="1085187" y="643468"/>
            <a:ext cx="8356599" cy="5571066"/>
          </a:xfrm>
          <a:prstGeom prst="rect">
            <a:avLst/>
          </a:prstGeom>
        </p:spPr>
      </p:pic>
    </p:spTree>
    <p:extLst>
      <p:ext uri="{BB962C8B-B14F-4D97-AF65-F5344CB8AC3E}">
        <p14:creationId xmlns:p14="http://schemas.microsoft.com/office/powerpoint/2010/main" val="140629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2F66-388B-43DD-9D1D-5070D011E101}"/>
              </a:ext>
            </a:extLst>
          </p:cNvPr>
          <p:cNvSpPr>
            <a:spLocks noGrp="1"/>
          </p:cNvSpPr>
          <p:nvPr>
            <p:ph type="title"/>
          </p:nvPr>
        </p:nvSpPr>
        <p:spPr>
          <a:xfrm>
            <a:off x="347472" y="156143"/>
            <a:ext cx="10058400" cy="897388"/>
          </a:xfrm>
        </p:spPr>
        <p:txBody>
          <a:bodyPr/>
          <a:lstStyle/>
          <a:p>
            <a:r>
              <a:rPr lang="en-US" dirty="0"/>
              <a:t>References</a:t>
            </a:r>
          </a:p>
        </p:txBody>
      </p:sp>
      <p:sp>
        <p:nvSpPr>
          <p:cNvPr id="3" name="Content Placeholder 2">
            <a:extLst>
              <a:ext uri="{FF2B5EF4-FFF2-40B4-BE49-F238E27FC236}">
                <a16:creationId xmlns:a16="http://schemas.microsoft.com/office/drawing/2014/main" id="{8922A455-9130-4513-8737-FFEF2792A3FE}"/>
              </a:ext>
            </a:extLst>
          </p:cNvPr>
          <p:cNvSpPr>
            <a:spLocks noGrp="1"/>
          </p:cNvSpPr>
          <p:nvPr>
            <p:ph idx="1"/>
          </p:nvPr>
        </p:nvSpPr>
        <p:spPr>
          <a:xfrm>
            <a:off x="347472" y="1924493"/>
            <a:ext cx="11844528" cy="4328670"/>
          </a:xfrm>
        </p:spPr>
        <p:txBody>
          <a:bodyPr>
            <a:normAutofit fontScale="62500" lnSpcReduction="20000"/>
          </a:bodyPr>
          <a:lstStyle/>
          <a:p>
            <a:pPr marL="0" indent="0">
              <a:buNone/>
            </a:pPr>
            <a:r>
              <a:rPr lang="en-US" sz="2100" dirty="0"/>
              <a:t>Alexander,</a:t>
            </a:r>
            <a:r>
              <a:rPr lang="en-US" sz="2100" b="0" i="0" dirty="0">
                <a:effectLst/>
              </a:rPr>
              <a:t> N., &amp; </a:t>
            </a:r>
            <a:r>
              <a:rPr lang="en-US" sz="2100" b="0" i="0" dirty="0" err="1">
                <a:effectLst/>
              </a:rPr>
              <a:t>Kohistancy</a:t>
            </a:r>
            <a:r>
              <a:rPr lang="en-US" sz="2100" b="0" i="0" dirty="0">
                <a:effectLst/>
              </a:rPr>
              <a:t>, </a:t>
            </a:r>
            <a:r>
              <a:rPr lang="en-US" sz="2100" b="0" i="0" u="none" strike="noStrike" dirty="0">
                <a:effectLst/>
              </a:rPr>
              <a:t>L. (2019). </a:t>
            </a:r>
            <a:r>
              <a:rPr lang="en-US" sz="2100" dirty="0">
                <a:effectLst/>
              </a:rPr>
              <a:t>Dispelling the myth of women in special operations. CNAS Military, Veterans and Society Program Series: Supporting the Military 	Community. </a:t>
            </a:r>
            <a:r>
              <a:rPr lang="en-US" sz="2100" dirty="0">
                <a:effectLst/>
                <a:hlinkClick r:id="rId2"/>
              </a:rPr>
              <a:t>https://www.cnas.org/publications/commentary/dispelling-the-myth-of-women-in-special-operations</a:t>
            </a:r>
            <a:r>
              <a:rPr lang="en-US" sz="2100" dirty="0">
                <a:effectLst/>
              </a:rPr>
              <a:t> </a:t>
            </a:r>
          </a:p>
          <a:p>
            <a:pPr marL="0" indent="0">
              <a:buNone/>
            </a:pPr>
            <a:r>
              <a:rPr lang="en-US" sz="2100" i="1" dirty="0">
                <a:effectLst/>
              </a:rPr>
              <a:t>Integration of women in SOF Units</a:t>
            </a:r>
            <a:r>
              <a:rPr lang="en-US" sz="2100" dirty="0">
                <a:effectLst/>
              </a:rPr>
              <a:t>. SOFREP. (2020, February 22). </a:t>
            </a:r>
            <a:r>
              <a:rPr lang="en-US" sz="2100" dirty="0">
                <a:effectLst/>
                <a:hlinkClick r:id="rId3"/>
              </a:rPr>
              <a:t>https://sofrep.com/news/integration-of-women-in-sof-units/</a:t>
            </a:r>
            <a:r>
              <a:rPr lang="en-US" sz="2100" dirty="0">
                <a:effectLst/>
              </a:rPr>
              <a:t>  </a:t>
            </a:r>
          </a:p>
          <a:p>
            <a:pPr marL="0" indent="0">
              <a:buNone/>
            </a:pPr>
            <a:r>
              <a:rPr lang="en-US" sz="2000" dirty="0" err="1">
                <a:effectLst/>
              </a:rPr>
              <a:t>Jantzi-Schlichter</a:t>
            </a:r>
            <a:r>
              <a:rPr lang="en-US" sz="2000" dirty="0">
                <a:effectLst/>
              </a:rPr>
              <a:t>, J. (2019, September 11). </a:t>
            </a:r>
            <a:r>
              <a:rPr lang="en-US" sz="2000" i="1" dirty="0">
                <a:effectLst/>
              </a:rPr>
              <a:t>Integration of women in SOF - the U.S. perspective</a:t>
            </a:r>
            <a:r>
              <a:rPr lang="en-US" sz="2000" dirty="0">
                <a:effectLst/>
              </a:rPr>
              <a:t>. Stratagem. </a:t>
            </a:r>
            <a:r>
              <a:rPr lang="en-US" sz="2000" dirty="0">
                <a:effectLst/>
                <a:hlinkClick r:id="rId4"/>
              </a:rPr>
              <a:t>https://www.stratagem.no/integration-of-women-in-us-sof/</a:t>
            </a:r>
            <a:r>
              <a:rPr lang="en-US" sz="2000" dirty="0">
                <a:effectLst/>
              </a:rPr>
              <a:t> </a:t>
            </a:r>
          </a:p>
          <a:p>
            <a:pPr marL="0" indent="0">
              <a:buNone/>
            </a:pPr>
            <a:r>
              <a:rPr lang="en-US" sz="2100" dirty="0">
                <a:effectLst/>
              </a:rPr>
              <a:t>Lemmon, G. T. (2021, April 11). </a:t>
            </a:r>
            <a:r>
              <a:rPr lang="en-US" sz="2100" i="1" dirty="0">
                <a:effectLst/>
              </a:rPr>
              <a:t>Special ops survey showed 85% opposed serving with women</a:t>
            </a:r>
            <a:r>
              <a:rPr lang="en-US" sz="2100" dirty="0">
                <a:effectLst/>
              </a:rPr>
              <a:t>. Defense One. </a:t>
            </a:r>
            <a:r>
              <a:rPr lang="en-US" sz="2100" dirty="0">
                <a:hlinkClick r:id="rId5"/>
              </a:rPr>
              <a:t>https://www.defenseone.com/business/2015/12/special-ops-</a:t>
            </a:r>
            <a:r>
              <a:rPr lang="en-US" sz="2100" dirty="0"/>
              <a:t>	</a:t>
            </a:r>
            <a:r>
              <a:rPr lang="en-US" sz="2100" dirty="0">
                <a:effectLst/>
                <a:hlinkClick r:id="rId5"/>
              </a:rPr>
              <a:t>survey-showed-85-opposed-serving-</a:t>
            </a:r>
            <a:r>
              <a:rPr lang="en-US" sz="2100" dirty="0">
                <a:effectLst/>
                <a:hlinkClick r:id="rId6"/>
              </a:rPr>
              <a:t>women/124194/</a:t>
            </a:r>
            <a:endParaRPr lang="en-US" sz="2100" dirty="0">
              <a:effectLst/>
            </a:endParaRPr>
          </a:p>
          <a:p>
            <a:pPr marL="0" indent="0">
              <a:buNone/>
            </a:pPr>
            <a:r>
              <a:rPr lang="en-US" sz="2100" dirty="0">
                <a:effectLst/>
              </a:rPr>
              <a:t>Master Sgt. </a:t>
            </a:r>
            <a:r>
              <a:rPr lang="en-US" sz="2100" dirty="0" err="1">
                <a:effectLst/>
              </a:rPr>
              <a:t>Amaani</a:t>
            </a:r>
            <a:r>
              <a:rPr lang="en-US" sz="2100" dirty="0">
                <a:effectLst/>
              </a:rPr>
              <a:t> Lyle, S. of the A. F. P. A. (2011, March 23). </a:t>
            </a:r>
            <a:r>
              <a:rPr lang="en-US" sz="2100" i="1" dirty="0">
                <a:effectLst/>
              </a:rPr>
              <a:t>They called her 'The angel of death’</a:t>
            </a:r>
            <a:r>
              <a:rPr lang="en-US" sz="2100" dirty="0">
                <a:effectLst/>
              </a:rPr>
              <a:t>. The American Legio</a:t>
            </a:r>
            <a:r>
              <a:rPr lang="en-US" sz="2100" dirty="0"/>
              <a:t>n </a:t>
            </a:r>
            <a:r>
              <a:rPr lang="en-US" sz="2100" dirty="0">
                <a:hlinkClick r:id="rId7"/>
              </a:rPr>
              <a:t>https://www.legion.org/washingtonconference/98498/they-called-her-angel-</a:t>
            </a:r>
            <a:r>
              <a:rPr lang="en-US" sz="2100" dirty="0">
                <a:effectLst/>
                <a:hlinkClick r:id="rId7"/>
              </a:rPr>
              <a:t>death</a:t>
            </a:r>
            <a:endParaRPr lang="en-US" sz="2100" dirty="0">
              <a:effectLst/>
            </a:endParaRPr>
          </a:p>
          <a:p>
            <a:pPr marL="0" indent="0">
              <a:buNone/>
            </a:pPr>
            <a:r>
              <a:rPr lang="en-US" sz="2100" dirty="0" err="1">
                <a:effectLst/>
              </a:rPr>
              <a:t>Oppel</a:t>
            </a:r>
            <a:r>
              <a:rPr lang="en-US" sz="2100" dirty="0">
                <a:effectLst/>
              </a:rPr>
              <a:t>, R. A. (2019, February 8). </a:t>
            </a:r>
            <a:r>
              <a:rPr lang="en-US" sz="2100" i="0" dirty="0">
                <a:effectLst/>
              </a:rPr>
              <a:t>Her Title: Cryptologic Technician. Her Occupation: Warrior.</a:t>
            </a:r>
            <a:r>
              <a:rPr lang="en-US" sz="2100" dirty="0">
                <a:effectLst/>
              </a:rPr>
              <a:t> </a:t>
            </a:r>
            <a:r>
              <a:rPr lang="en-US" sz="2100" i="1" dirty="0">
                <a:effectLst/>
              </a:rPr>
              <a:t>New York Times</a:t>
            </a:r>
            <a:r>
              <a:rPr lang="en-US" sz="2100" dirty="0">
                <a:effectLst/>
              </a:rPr>
              <a:t>, p. 4. </a:t>
            </a:r>
          </a:p>
          <a:p>
            <a:pPr marL="0" indent="0">
              <a:buNone/>
            </a:pPr>
            <a:r>
              <a:rPr lang="en-US" sz="2000" dirty="0" err="1">
                <a:effectLst/>
              </a:rPr>
              <a:t>Sof</a:t>
            </a:r>
            <a:r>
              <a:rPr lang="en-US" sz="2000" dirty="0">
                <a:effectLst/>
              </a:rPr>
              <a:t>, E. (2022, March 31). </a:t>
            </a:r>
            <a:r>
              <a:rPr lang="en-US" sz="2000" i="0" dirty="0">
                <a:effectLst/>
              </a:rPr>
              <a:t>Tier 1 operators said “No” to women in special operations forces units, but…</a:t>
            </a:r>
            <a:r>
              <a:rPr lang="en-US" sz="2000" dirty="0">
                <a:effectLst/>
              </a:rPr>
              <a:t>. </a:t>
            </a:r>
            <a:r>
              <a:rPr lang="en-US" sz="2000" i="1" dirty="0">
                <a:effectLst/>
              </a:rPr>
              <a:t>Spec Ops Magazine</a:t>
            </a:r>
            <a:r>
              <a:rPr lang="en-US" sz="2000" dirty="0">
                <a:effectLst/>
              </a:rPr>
              <a:t>. </a:t>
            </a:r>
            <a:r>
              <a:rPr lang="en-US" sz="2000" dirty="0">
                <a:effectLst/>
                <a:hlinkClick r:id="rId8"/>
              </a:rPr>
              <a:t>https://special-ops.org/tier-1-operators-said-no-to-</a:t>
            </a:r>
            <a:r>
              <a:rPr lang="en-US" sz="2000" dirty="0">
                <a:effectLst/>
              </a:rPr>
              <a:t>	</a:t>
            </a:r>
            <a:r>
              <a:rPr lang="en-US" sz="2000" dirty="0">
                <a:effectLst/>
                <a:hlinkClick r:id="rId8"/>
              </a:rPr>
              <a:t>women-in-special-operations-forces-</a:t>
            </a:r>
            <a:r>
              <a:rPr lang="en-US" sz="2000" dirty="0">
                <a:effectLst/>
              </a:rPr>
              <a:t>units/.  </a:t>
            </a:r>
          </a:p>
          <a:p>
            <a:pPr marL="0" indent="0">
              <a:buNone/>
            </a:pPr>
            <a:r>
              <a:rPr lang="en-US" sz="2100" dirty="0">
                <a:effectLst/>
              </a:rPr>
              <a:t>Strickler, Jeff DHA, RN, NE-BC Clara Barton, Nursing: March 2018 - Volume 48 - Issue 3 - p 43-45 </a:t>
            </a:r>
            <a:r>
              <a:rPr lang="en-US" sz="2100" dirty="0" err="1">
                <a:effectLst/>
              </a:rPr>
              <a:t>doi</a:t>
            </a:r>
            <a:r>
              <a:rPr lang="en-US" sz="2100" dirty="0">
                <a:effectLst/>
              </a:rPr>
              <a:t>: 10.1097/01.NURSE.0000529805.60418.26 </a:t>
            </a:r>
          </a:p>
          <a:p>
            <a:pPr marL="0" indent="0">
              <a:buNone/>
            </a:pPr>
            <a:r>
              <a:rPr lang="en-US" sz="2400" dirty="0" err="1">
                <a:effectLst/>
              </a:rPr>
              <a:t>Szayna</a:t>
            </a:r>
            <a:r>
              <a:rPr lang="en-US" sz="2400" dirty="0">
                <a:effectLst/>
              </a:rPr>
              <a:t>, T., Larson, E., </a:t>
            </a:r>
            <a:r>
              <a:rPr lang="en-US" sz="2400" dirty="0" err="1">
                <a:effectLst/>
              </a:rPr>
              <a:t>O'Mahony</a:t>
            </a:r>
            <a:r>
              <a:rPr lang="en-US" sz="2400" dirty="0">
                <a:effectLst/>
              </a:rPr>
              <a:t>, A., Robson, S., Schaefer, A., Matthews, M., </a:t>
            </a:r>
            <a:r>
              <a:rPr lang="en-US" sz="2400" dirty="0" err="1">
                <a:effectLst/>
              </a:rPr>
              <a:t>Polich</a:t>
            </a:r>
            <a:r>
              <a:rPr lang="en-US" sz="2400" dirty="0">
                <a:effectLst/>
              </a:rPr>
              <a:t>, J., Ayer, L., Eaton, D., </a:t>
            </a:r>
            <a:r>
              <a:rPr lang="en-US" sz="2400" dirty="0" err="1">
                <a:effectLst/>
              </a:rPr>
              <a:t>Marcellino</a:t>
            </a:r>
            <a:r>
              <a:rPr lang="en-US" sz="2400" dirty="0">
                <a:effectLst/>
              </a:rPr>
              <a:t>, W., Miyashiro, L., </a:t>
            </a:r>
            <a:r>
              <a:rPr lang="en-US" sz="2400" dirty="0" err="1">
                <a:effectLst/>
              </a:rPr>
              <a:t>Posard</a:t>
            </a:r>
            <a:r>
              <a:rPr lang="en-US" sz="2400" dirty="0">
                <a:effectLst/>
              </a:rPr>
              <a:t>, M., Syme, 	J., Winkelman, Z., Wright, C., Zander-</a:t>
            </a:r>
            <a:r>
              <a:rPr lang="en-US" sz="2400" dirty="0" err="1">
                <a:effectLst/>
              </a:rPr>
              <a:t>Cotugno</a:t>
            </a:r>
            <a:r>
              <a:rPr lang="en-US" sz="2400" dirty="0">
                <a:effectLst/>
              </a:rPr>
              <a:t>, M., &amp; </a:t>
            </a:r>
            <a:r>
              <a:rPr lang="en-US" sz="2400" dirty="0" err="1">
                <a:effectLst/>
              </a:rPr>
              <a:t>Welser</a:t>
            </a:r>
            <a:r>
              <a:rPr lang="en-US" sz="2400" dirty="0">
                <a:effectLst/>
              </a:rPr>
              <a:t>, W. (2015). Considerations for integrating women into closed occupations in the 	U.S. Special Operations Forces. https://doi.org/10.7249/rr1058 </a:t>
            </a:r>
          </a:p>
          <a:p>
            <a:pPr marL="0" indent="0">
              <a:buNone/>
            </a:pPr>
            <a:r>
              <a:rPr lang="en-US" sz="2400" b="0" i="0" dirty="0" err="1">
                <a:solidFill>
                  <a:srgbClr val="000000"/>
                </a:solidFill>
                <a:effectLst/>
                <a:latin typeface="Rubik"/>
              </a:rPr>
              <a:t>Turnley</a:t>
            </a:r>
            <a:r>
              <a:rPr lang="en-US" sz="2400" b="0" i="0" dirty="0">
                <a:solidFill>
                  <a:srgbClr val="000000"/>
                </a:solidFill>
                <a:effectLst/>
                <a:latin typeface="Rubik"/>
              </a:rPr>
              <a:t>, Jessica </a:t>
            </a:r>
            <a:r>
              <a:rPr lang="en-US" sz="2400" b="0" i="0" dirty="0" err="1">
                <a:solidFill>
                  <a:srgbClr val="000000"/>
                </a:solidFill>
                <a:effectLst/>
                <a:latin typeface="Rubik"/>
              </a:rPr>
              <a:t>Glicken</a:t>
            </a:r>
            <a:r>
              <a:rPr lang="en-US" sz="2400" b="0" i="0" dirty="0">
                <a:solidFill>
                  <a:srgbClr val="000000"/>
                </a:solidFill>
                <a:effectLst/>
                <a:latin typeface="Rubik"/>
              </a:rPr>
              <a:t>, Dona J. Stewart, Rich </a:t>
            </a:r>
            <a:r>
              <a:rPr lang="en-US" sz="2400" b="0" i="0" dirty="0" err="1">
                <a:solidFill>
                  <a:srgbClr val="000000"/>
                </a:solidFill>
                <a:effectLst/>
                <a:latin typeface="Rubik"/>
              </a:rPr>
              <a:t>Rubright</a:t>
            </a:r>
            <a:r>
              <a:rPr lang="en-US" sz="2400" b="0" i="0" dirty="0">
                <a:solidFill>
                  <a:srgbClr val="000000"/>
                </a:solidFill>
                <a:effectLst/>
                <a:latin typeface="Rubik"/>
              </a:rPr>
              <a:t>, Jason </a:t>
            </a:r>
            <a:r>
              <a:rPr lang="en-US" sz="2400" b="0" i="0" dirty="0" err="1">
                <a:solidFill>
                  <a:srgbClr val="000000"/>
                </a:solidFill>
                <a:effectLst/>
                <a:latin typeface="Rubik"/>
              </a:rPr>
              <a:t>Quirin</a:t>
            </a:r>
            <a:r>
              <a:rPr lang="en-US" sz="2400" b="0" i="0" dirty="0">
                <a:solidFill>
                  <a:srgbClr val="000000"/>
                </a:solidFill>
                <a:effectLst/>
                <a:latin typeface="Rubik"/>
              </a:rPr>
              <a:t>.  </a:t>
            </a:r>
            <a:r>
              <a:rPr lang="en-US" sz="2400" b="0" i="1" dirty="0">
                <a:solidFill>
                  <a:srgbClr val="000000"/>
                </a:solidFill>
                <a:effectLst/>
                <a:latin typeface="Rubik"/>
              </a:rPr>
              <a:t>Special Operations Forces Mixed Gender Elite Teams.  </a:t>
            </a:r>
            <a:r>
              <a:rPr lang="en-US" sz="2400" b="0" i="0" dirty="0">
                <a:solidFill>
                  <a:srgbClr val="000000"/>
                </a:solidFill>
                <a:effectLst/>
                <a:latin typeface="Rubik"/>
              </a:rPr>
              <a:t>MacDill AFB, FL: JSOU, 2016.</a:t>
            </a:r>
          </a:p>
          <a:p>
            <a:pPr marL="0" indent="0">
              <a:buNone/>
            </a:pPr>
            <a:endParaRPr lang="en-US" sz="2100" dirty="0">
              <a:effectLst/>
            </a:endParaRPr>
          </a:p>
          <a:p>
            <a:endParaRPr lang="en-US" dirty="0">
              <a:effectLst/>
            </a:endParaRPr>
          </a:p>
          <a:p>
            <a:endParaRPr lang="en-US" dirty="0">
              <a:effectLst/>
            </a:endParaRPr>
          </a:p>
          <a:p>
            <a:endParaRPr lang="en-US" dirty="0">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1602175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DDF9-19D0-4DA4-A4C5-2B536080FBD3}"/>
              </a:ext>
            </a:extLst>
          </p:cNvPr>
          <p:cNvSpPr>
            <a:spLocks noGrp="1"/>
          </p:cNvSpPr>
          <p:nvPr>
            <p:ph type="title"/>
          </p:nvPr>
        </p:nvSpPr>
        <p:spPr/>
        <p:txBody>
          <a:bodyPr/>
          <a:lstStyle/>
          <a:p>
            <a:r>
              <a:rPr lang="en-US" dirty="0"/>
              <a:t>References cont.</a:t>
            </a:r>
          </a:p>
        </p:txBody>
      </p:sp>
      <p:sp>
        <p:nvSpPr>
          <p:cNvPr id="3" name="Content Placeholder 2">
            <a:extLst>
              <a:ext uri="{FF2B5EF4-FFF2-40B4-BE49-F238E27FC236}">
                <a16:creationId xmlns:a16="http://schemas.microsoft.com/office/drawing/2014/main" id="{EF672080-4D16-45FC-92AF-C0057BAAFF71}"/>
              </a:ext>
            </a:extLst>
          </p:cNvPr>
          <p:cNvSpPr>
            <a:spLocks noGrp="1"/>
          </p:cNvSpPr>
          <p:nvPr>
            <p:ph idx="1"/>
          </p:nvPr>
        </p:nvSpPr>
        <p:spPr/>
        <p:txBody>
          <a:bodyPr>
            <a:normAutofit lnSpcReduction="10000"/>
          </a:bodyPr>
          <a:lstStyle/>
          <a:p>
            <a:pPr marL="0" indent="0">
              <a:buNone/>
            </a:pPr>
            <a:r>
              <a:rPr lang="en-US" sz="2100" i="1" dirty="0">
                <a:effectLst/>
              </a:rPr>
              <a:t>US Special Operations Command - U.S. Department of Defense</a:t>
            </a:r>
            <a:r>
              <a:rPr lang="en-US" sz="2100" dirty="0">
                <a:effectLst/>
              </a:rPr>
              <a:t>. (n.d.). 	</a:t>
            </a:r>
            <a:r>
              <a:rPr lang="en-US" sz="2100" dirty="0">
                <a:effectLst/>
                <a:hlinkClick r:id="rId2"/>
              </a:rPr>
              <a:t>https://dacowits.defense.gov/Portals/48/Documents/General%20Documents/RFI%</a:t>
            </a:r>
            <a:r>
              <a:rPr lang="en-US" sz="2100" dirty="0">
                <a:effectLst/>
              </a:rPr>
              <a:t>	</a:t>
            </a:r>
            <a:r>
              <a:rPr lang="en-US" sz="2100" dirty="0">
                <a:effectLst/>
                <a:hlinkClick r:id="rId2"/>
              </a:rPr>
              <a:t>20Docs/June2017/SOCOM%20RFI%202.pdf</a:t>
            </a:r>
            <a:endParaRPr lang="en-US" sz="2100" dirty="0">
              <a:effectLst/>
            </a:endParaRPr>
          </a:p>
          <a:p>
            <a:pPr marL="0" indent="0">
              <a:buNone/>
            </a:pPr>
            <a:r>
              <a:rPr lang="en-US" sz="2100" i="1" dirty="0">
                <a:effectLst/>
              </a:rPr>
              <a:t>Women in ground combat: Facts and figures (02/01/2017 - swan</a:t>
            </a:r>
            <a:r>
              <a:rPr lang="en-US" sz="2100" dirty="0">
                <a:effectLst/>
              </a:rPr>
              <a:t>. (n.d.). 	</a:t>
            </a:r>
            <a:r>
              <a:rPr lang="en-US" sz="2100" dirty="0">
                <a:effectLst/>
                <a:hlinkClick r:id="rId3"/>
              </a:rPr>
              <a:t>http://www.servicewomen.org/wp-content/uploads/2017/02/Women-in-Ground-</a:t>
            </a:r>
            <a:r>
              <a:rPr lang="en-US" sz="2100" dirty="0">
                <a:effectLst/>
              </a:rPr>
              <a:t>	</a:t>
            </a:r>
            <a:r>
              <a:rPr lang="en-US" sz="2100" dirty="0">
                <a:effectLst/>
                <a:hlinkClick r:id="rId3"/>
              </a:rPr>
              <a:t>Combat-Arms-Fact-Sheet-2-1-17.pdf</a:t>
            </a:r>
            <a:r>
              <a:rPr lang="en-US" sz="2100" dirty="0">
                <a:effectLst/>
              </a:rPr>
              <a:t> </a:t>
            </a:r>
          </a:p>
          <a:p>
            <a:pPr marL="0" indent="0">
              <a:buNone/>
            </a:pPr>
            <a:r>
              <a:rPr lang="en-US" dirty="0">
                <a:effectLst/>
              </a:rPr>
              <a:t>13 Aug 2013 Marine Corps News. (2021, July 1). </a:t>
            </a:r>
            <a:r>
              <a:rPr lang="en-US" i="1" dirty="0">
                <a:effectLst/>
              </a:rPr>
              <a:t>Services open combat and SOF Jobs for women</a:t>
            </a:r>
            <a:r>
              <a:rPr lang="en-US" dirty="0">
                <a:effectLst/>
              </a:rPr>
              <a:t>. 	Military.com. Retrieved July 2, 2022, from </a:t>
            </a:r>
            <a:r>
              <a:rPr lang="en-US" dirty="0">
                <a:effectLst/>
                <a:hlinkClick r:id="rId4"/>
              </a:rPr>
              <a:t>https://www.military.com/special-</a:t>
            </a:r>
            <a:r>
              <a:rPr lang="en-US" dirty="0">
                <a:effectLst/>
              </a:rPr>
              <a:t>	</a:t>
            </a:r>
            <a:r>
              <a:rPr lang="en-US" dirty="0">
                <a:effectLst/>
                <a:hlinkClick r:id="rId4"/>
              </a:rPr>
              <a:t>operations/2013/08/13/services-</a:t>
            </a:r>
            <a:r>
              <a:rPr lang="en-US" dirty="0">
                <a:effectLst/>
              </a:rPr>
              <a:t>open-combat-and-sof-jobs-for-women.html</a:t>
            </a:r>
          </a:p>
          <a:p>
            <a:pPr marL="0" indent="0">
              <a:buNone/>
            </a:pPr>
            <a:r>
              <a:rPr lang="en-US" dirty="0">
                <a:effectLst/>
              </a:rPr>
              <a:t>26, A., &amp; Dudley, W. (2016, April 26). </a:t>
            </a:r>
            <a:r>
              <a:rPr lang="en-US" i="1" dirty="0">
                <a:effectLst/>
              </a:rPr>
              <a:t>Special ops women: A conversation with Gayle Tzemach 	Lemmon</a:t>
            </a:r>
            <a:r>
              <a:rPr lang="en-US" dirty="0">
                <a:effectLst/>
              </a:rPr>
              <a:t>. RAND Corporation. </a:t>
            </a:r>
            <a:r>
              <a:rPr lang="en-US" dirty="0">
                <a:effectLst/>
                <a:hlinkClick r:id="rId5"/>
              </a:rPr>
              <a:t>https://www.rand.org/blog/rand-review/2016/04/special-</a:t>
            </a:r>
            <a:r>
              <a:rPr lang="en-US" dirty="0">
                <a:effectLst/>
              </a:rPr>
              <a:t>	</a:t>
            </a:r>
            <a:r>
              <a:rPr lang="en-US" dirty="0">
                <a:effectLst/>
                <a:hlinkClick r:id="rId5"/>
              </a:rPr>
              <a:t>ops-women-a-conversation-with-gayle-tzemach.html</a:t>
            </a:r>
            <a:r>
              <a:rPr lang="en-US" dirty="0">
                <a:effectLst/>
              </a:rPr>
              <a:t>  </a:t>
            </a: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57141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FB3E6D-D5F5-4999-A4A0-8CC06045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4CF71-4E8A-4E9B-93DD-BEB7216BCB66}"/>
              </a:ext>
            </a:extLst>
          </p:cNvPr>
          <p:cNvSpPr>
            <a:spLocks noGrp="1"/>
          </p:cNvSpPr>
          <p:nvPr>
            <p:ph type="title"/>
          </p:nvPr>
        </p:nvSpPr>
        <p:spPr>
          <a:xfrm>
            <a:off x="4974771" y="634946"/>
            <a:ext cx="6574972" cy="1450757"/>
          </a:xfrm>
        </p:spPr>
        <p:txBody>
          <a:bodyPr>
            <a:normAutofit/>
          </a:bodyPr>
          <a:lstStyle/>
          <a:p>
            <a:r>
              <a:rPr lang="en-US"/>
              <a:t>Introduction</a:t>
            </a:r>
          </a:p>
        </p:txBody>
      </p:sp>
      <p:pic>
        <p:nvPicPr>
          <p:cNvPr id="4" name="Picture 3">
            <a:extLst>
              <a:ext uri="{FF2B5EF4-FFF2-40B4-BE49-F238E27FC236}">
                <a16:creationId xmlns:a16="http://schemas.microsoft.com/office/drawing/2014/main" id="{DDECA6E0-D4B2-491F-9188-3FDA6C804D68}"/>
              </a:ext>
            </a:extLst>
          </p:cNvPr>
          <p:cNvPicPr>
            <a:picLocks noChangeAspect="1"/>
          </p:cNvPicPr>
          <p:nvPr/>
        </p:nvPicPr>
        <p:blipFill rotWithShape="1">
          <a:blip r:embed="rId2"/>
          <a:srcRect l="21012" r="21015" b="3"/>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B723AC9B-FC09-42DE-AA53-88EF5709B3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AA5906-2133-49DE-9750-35CF652BB847}"/>
              </a:ext>
            </a:extLst>
          </p:cNvPr>
          <p:cNvSpPr>
            <a:spLocks noGrp="1"/>
          </p:cNvSpPr>
          <p:nvPr>
            <p:ph idx="1"/>
          </p:nvPr>
        </p:nvSpPr>
        <p:spPr>
          <a:xfrm>
            <a:off x="4974769" y="2198914"/>
            <a:ext cx="6574973" cy="3670180"/>
          </a:xfrm>
        </p:spPr>
        <p:txBody>
          <a:bodyPr>
            <a:normAutofit lnSpcReduction="10000"/>
          </a:bodyPr>
          <a:lstStyle/>
          <a:p>
            <a:pPr marL="0" indent="0">
              <a:buNone/>
            </a:pPr>
            <a:r>
              <a:rPr lang="en-US" b="0" i="0" dirty="0">
                <a:solidFill>
                  <a:schemeClr val="tx2">
                    <a:lumMod val="75000"/>
                  </a:schemeClr>
                </a:solidFill>
                <a:effectLst/>
                <a:latin typeface="freight-text-pro"/>
              </a:rPr>
              <a:t>According to Alexander (2019), the military often promotes a culture of hypermasculinity and is largely seen as a “man’s world</a:t>
            </a:r>
            <a:r>
              <a:rPr lang="en-US" dirty="0">
                <a:solidFill>
                  <a:schemeClr val="tx2">
                    <a:lumMod val="75000"/>
                  </a:schemeClr>
                </a:solidFill>
                <a:latin typeface="freight-text-pro"/>
              </a:rPr>
              <a:t>”. </a:t>
            </a:r>
            <a:r>
              <a:rPr lang="en-US" b="0" i="0" dirty="0">
                <a:solidFill>
                  <a:schemeClr val="tx2">
                    <a:lumMod val="75000"/>
                  </a:schemeClr>
                </a:solidFill>
                <a:effectLst/>
                <a:latin typeface="freight-text-pro"/>
              </a:rPr>
              <a:t> This is not surprising given that the overall </a:t>
            </a:r>
            <a:r>
              <a:rPr lang="en-US" b="0" i="0" u="none" strike="noStrike" dirty="0">
                <a:solidFill>
                  <a:schemeClr val="tx2">
                    <a:lumMod val="75000"/>
                  </a:schemeClr>
                </a:solidFill>
                <a:effectLst/>
                <a:latin typeface="freight-text-pro"/>
              </a:rPr>
              <a:t>number</a:t>
            </a:r>
            <a:r>
              <a:rPr lang="en-US" b="0" i="0" dirty="0">
                <a:solidFill>
                  <a:schemeClr val="tx2">
                    <a:lumMod val="75000"/>
                  </a:schemeClr>
                </a:solidFill>
                <a:effectLst/>
                <a:latin typeface="freight-text-pro"/>
              </a:rPr>
              <a:t> of active-duty women officers and enlisted across all military services in 2019 was 16.9%, only raising slightly in 2020 to 17.2%. The higher percent of these service members were among officers, as women represent 18.9% of all officers compared to 16.9% of enlisted soldiers.</a:t>
            </a:r>
          </a:p>
          <a:p>
            <a:pPr marL="0" indent="0">
              <a:buNone/>
            </a:pPr>
            <a:r>
              <a:rPr lang="en-US" b="0" i="0" dirty="0">
                <a:solidFill>
                  <a:schemeClr val="tx2">
                    <a:lumMod val="75000"/>
                  </a:schemeClr>
                </a:solidFill>
                <a:effectLst/>
                <a:latin typeface="freight-text-pro"/>
              </a:rPr>
              <a:t>The special operations community is disproportionately affected by these stereotypes and perceptions of women service members, both active duty and reservists, who comprise an even smaller percentage of the total U.S. Special Operations Command (USSOCOM) enterprise. </a:t>
            </a:r>
            <a:endParaRPr lang="en-US" dirty="0">
              <a:solidFill>
                <a:schemeClr val="tx2">
                  <a:lumMod val="75000"/>
                </a:schemeClr>
              </a:solidFill>
              <a:latin typeface="freight-text-pro"/>
            </a:endParaRPr>
          </a:p>
        </p:txBody>
      </p:sp>
      <p:sp>
        <p:nvSpPr>
          <p:cNvPr id="13" name="Rectangle 12">
            <a:extLst>
              <a:ext uri="{FF2B5EF4-FFF2-40B4-BE49-F238E27FC236}">
                <a16:creationId xmlns:a16="http://schemas.microsoft.com/office/drawing/2014/main" id="{7894C9C5-02CC-4871-BD62-21EC292B1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AC73FB3-EFD2-4EDE-90E0-CCEFBD61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66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22A6-7A4B-41DB-B476-26948509FA71}"/>
              </a:ext>
            </a:extLst>
          </p:cNvPr>
          <p:cNvSpPr>
            <a:spLocks noGrp="1"/>
          </p:cNvSpPr>
          <p:nvPr>
            <p:ph type="title"/>
          </p:nvPr>
        </p:nvSpPr>
        <p:spPr>
          <a:xfrm>
            <a:off x="8141110" y="639097"/>
            <a:ext cx="3698465" cy="3686015"/>
          </a:xfrm>
        </p:spPr>
        <p:txBody>
          <a:bodyPr vert="horz" lIns="91440" tIns="45720" rIns="91440" bIns="45720" rtlCol="0" anchor="b">
            <a:normAutofit/>
          </a:bodyPr>
          <a:lstStyle/>
          <a:p>
            <a:r>
              <a:rPr lang="en-US" sz="6600" dirty="0">
                <a:solidFill>
                  <a:schemeClr val="tx1">
                    <a:lumMod val="85000"/>
                    <a:lumOff val="15000"/>
                  </a:schemeClr>
                </a:solidFill>
              </a:rPr>
              <a:t>Exploring SOF</a:t>
            </a:r>
          </a:p>
        </p:txBody>
      </p:sp>
      <p:pic>
        <p:nvPicPr>
          <p:cNvPr id="4" name="Content Placeholder 3">
            <a:extLst>
              <a:ext uri="{FF2B5EF4-FFF2-40B4-BE49-F238E27FC236}">
                <a16:creationId xmlns:a16="http://schemas.microsoft.com/office/drawing/2014/main" id="{6CE34B2C-4137-4E8D-AA18-405A575E39D2}"/>
              </a:ext>
            </a:extLst>
          </p:cNvPr>
          <p:cNvPicPr>
            <a:picLocks noGrp="1" noChangeAspect="1"/>
          </p:cNvPicPr>
          <p:nvPr>
            <p:ph idx="1"/>
          </p:nvPr>
        </p:nvPicPr>
        <p:blipFill rotWithShape="1">
          <a:blip r:embed="rId2"/>
          <a:srcRect b="1286"/>
          <a:stretch/>
        </p:blipFill>
        <p:spPr>
          <a:xfrm>
            <a:off x="633999" y="847229"/>
            <a:ext cx="6912217" cy="4639860"/>
          </a:xfrm>
          <a:prstGeom prst="rect">
            <a:avLst/>
          </a:prstGeom>
        </p:spPr>
      </p:pic>
      <p:cxnSp>
        <p:nvCxnSpPr>
          <p:cNvPr id="17" name="Straight Connector 16">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82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CEFE0-C8CC-4747-840C-2108205D959E}"/>
              </a:ext>
            </a:extLst>
          </p:cNvPr>
          <p:cNvSpPr>
            <a:spLocks noGrp="1"/>
          </p:cNvSpPr>
          <p:nvPr>
            <p:ph type="title"/>
          </p:nvPr>
        </p:nvSpPr>
        <p:spPr>
          <a:xfrm>
            <a:off x="781877" y="643467"/>
            <a:ext cx="3467569" cy="5571066"/>
          </a:xfrm>
        </p:spPr>
        <p:txBody>
          <a:bodyPr vert="horz" lIns="91440" tIns="45720" rIns="91440" bIns="45720" rtlCol="0" anchor="ctr">
            <a:normAutofit/>
          </a:bodyPr>
          <a:lstStyle/>
          <a:p>
            <a:r>
              <a:rPr lang="en-US" sz="4000" dirty="0">
                <a:solidFill>
                  <a:srgbClr val="FFFFFF"/>
                </a:solidFill>
              </a:rPr>
              <a:t>Branches of Special Operations Forces (SOF)</a:t>
            </a:r>
          </a:p>
        </p:txBody>
      </p:sp>
      <p:sp>
        <p:nvSpPr>
          <p:cNvPr id="67" name="Rectangle 66">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9FBA046A-58D8-4EDA-BE74-3D6A21916A2F}"/>
              </a:ext>
            </a:extLst>
          </p:cNvPr>
          <p:cNvSpPr txBox="1"/>
          <p:nvPr/>
        </p:nvSpPr>
        <p:spPr>
          <a:xfrm>
            <a:off x="4714240" y="171450"/>
            <a:ext cx="7396480" cy="6591299"/>
          </a:xfrm>
          <a:prstGeom prst="rect">
            <a:avLst/>
          </a:prstGeom>
        </p:spPr>
        <p:txBody>
          <a:bodyPr vert="horz" lIns="0" tIns="45720" rIns="0" bIns="45720" numCol="3" rtlCol="0" anchor="ctr">
            <a:noAutofit/>
          </a:bodyPr>
          <a:lstStyle/>
          <a:p>
            <a:pP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U.S. Army Special Operations Forces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U.S. Army Special Forces (Green Berets)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The quiet professionals. Masters of unconventional warfare.</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Delta Force (CAG)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The Army's elite counter-terrorism experts.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75th Ranger Regiment</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Army Rangers lead the way.</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160th Special Operations Aviation Regiment</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The Night Stalkers - elite helicopter flyers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Intelligence Support Activity</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Top secret intelligence gatherers</a:t>
            </a: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Naval Special Warfare (NSW) </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Navy SEALs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America's renowned naval commandos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SEAL Team Six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The US Navy's secretive special mission unit, known as </a:t>
            </a:r>
            <a:r>
              <a:rPr lang="en-US" sz="1500" i="1" dirty="0">
                <a:solidFill>
                  <a:srgbClr val="FFFFFF"/>
                </a:solidFill>
                <a:latin typeface="freight-text-pro"/>
              </a:rPr>
              <a:t>DEVGRU</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Special Warfare Combatant-craft Crewman (SWCC)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Elite sailors who operate a range</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 of surface boats</a:t>
            </a:r>
          </a:p>
          <a:p>
            <a:pPr algn="ctr" defTabSz="914400">
              <a:lnSpc>
                <a:spcPct val="90000"/>
              </a:lnSpc>
              <a:spcAft>
                <a:spcPts val="600"/>
              </a:spcAft>
              <a:buClr>
                <a:schemeClr val="accent1"/>
              </a:buClr>
              <a:buFont typeface="Calibri" panose="020F0502020204030204" pitchFamily="34" charset="0"/>
            </a:pPr>
            <a:endParaRPr lang="en-US" sz="1500"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U.S. Air Force Special </a:t>
            </a: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Operations Forces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Special Operations Squadrons</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Operators of AC-130 Gunships and other specialized planes and helicopters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Special Tactics Teams</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Combat Controllers, Pararescue men, TACPs and Special Operations Weather Teams</a:t>
            </a: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USMC Special Operations </a:t>
            </a: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Forces / Elite Units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US Marine Corps Special Operations Command (MARSOC)</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Marine SOF under a new command structure</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Force Recon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Elite Marines who carry out deep reconnaissance operations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Division Recon </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Highly trained Recon Marines</a:t>
            </a:r>
          </a:p>
          <a:p>
            <a:pPr algn="ct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a:p>
            <a:pPr algn="ctr" defTabSz="914400">
              <a:lnSpc>
                <a:spcPct val="90000"/>
              </a:lnSpc>
              <a:spcAft>
                <a:spcPts val="600"/>
              </a:spcAft>
              <a:buClr>
                <a:schemeClr val="accent1"/>
              </a:buClr>
              <a:buFont typeface="Calibri" panose="020F0502020204030204" pitchFamily="34" charset="0"/>
            </a:pPr>
            <a:r>
              <a:rPr lang="en-US" sz="1500" b="1" u="sng" dirty="0">
                <a:solidFill>
                  <a:srgbClr val="FFFFFF"/>
                </a:solidFill>
                <a:latin typeface="freight-text-pro"/>
              </a:rPr>
              <a:t>Coast Guard Special Ops</a:t>
            </a:r>
          </a:p>
          <a:p>
            <a:pPr algn="ctr" defTabSz="914400">
              <a:lnSpc>
                <a:spcPct val="90000"/>
              </a:lnSpc>
              <a:spcAft>
                <a:spcPts val="600"/>
              </a:spcAft>
              <a:buClr>
                <a:schemeClr val="accent1"/>
              </a:buClr>
              <a:buFont typeface="Calibri" panose="020F0502020204030204" pitchFamily="34" charset="0"/>
            </a:pPr>
            <a:r>
              <a:rPr lang="en-US" sz="1500" b="1" i="1" dirty="0">
                <a:solidFill>
                  <a:srgbClr val="FFFFFF"/>
                </a:solidFill>
                <a:latin typeface="freight-text-pro"/>
              </a:rPr>
              <a:t>Deployable Operations Group</a:t>
            </a:r>
          </a:p>
          <a:p>
            <a:pPr algn="ctr" defTabSz="914400">
              <a:lnSpc>
                <a:spcPct val="90000"/>
              </a:lnSpc>
              <a:spcAft>
                <a:spcPts val="600"/>
              </a:spcAft>
              <a:buClr>
                <a:schemeClr val="accent1"/>
              </a:buClr>
              <a:buFont typeface="Calibri" panose="020F0502020204030204" pitchFamily="34" charset="0"/>
            </a:pPr>
            <a:r>
              <a:rPr lang="en-US" sz="1500" dirty="0">
                <a:solidFill>
                  <a:srgbClr val="FFFFFF"/>
                </a:solidFill>
                <a:latin typeface="freight-text-pro"/>
              </a:rPr>
              <a:t>Coast Guard Specialized Forces</a:t>
            </a:r>
          </a:p>
          <a:p>
            <a:pPr defTabSz="914400">
              <a:lnSpc>
                <a:spcPct val="90000"/>
              </a:lnSpc>
              <a:spcAft>
                <a:spcPts val="600"/>
              </a:spcAft>
              <a:buClr>
                <a:schemeClr val="accent1"/>
              </a:buClr>
              <a:buFont typeface="Calibri" panose="020F0502020204030204" pitchFamily="34" charset="0"/>
            </a:pPr>
            <a:endParaRPr lang="en-US" sz="1500" b="1" u="sng" dirty="0">
              <a:solidFill>
                <a:srgbClr val="FFFFFF"/>
              </a:solidFill>
              <a:latin typeface="freight-text-pro"/>
            </a:endParaRPr>
          </a:p>
        </p:txBody>
      </p:sp>
    </p:spTree>
    <p:extLst>
      <p:ext uri="{BB962C8B-B14F-4D97-AF65-F5344CB8AC3E}">
        <p14:creationId xmlns:p14="http://schemas.microsoft.com/office/powerpoint/2010/main" val="383734688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D6B0556C-EDDA-4AD7-A9F0-EC585BB12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A1FBEA1B-AE36-47D5-9EA3-95281C4BF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2" name="Straight Connector 101">
            <a:extLst>
              <a:ext uri="{FF2B5EF4-FFF2-40B4-BE49-F238E27FC236}">
                <a16:creationId xmlns:a16="http://schemas.microsoft.com/office/drawing/2014/main" id="{CC4B31EB-2D22-4179-9EA2-70222E519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4" name="Rectangle 103">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E1B274-6AF9-4E4C-B878-2BCF9F9ABEC8}"/>
              </a:ext>
            </a:extLst>
          </p:cNvPr>
          <p:cNvSpPr txBox="1"/>
          <p:nvPr/>
        </p:nvSpPr>
        <p:spPr>
          <a:xfrm>
            <a:off x="965030" y="963997"/>
            <a:ext cx="3254691" cy="4938361"/>
          </a:xfrm>
          <a:prstGeom prst="rect">
            <a:avLst/>
          </a:prstGeom>
        </p:spPr>
        <p:txBody>
          <a:bodyPr vert="horz" lIns="91440" tIns="45720" rIns="91440" bIns="45720" rtlCol="0" anchor="ctr">
            <a:normAutofit/>
          </a:bodyPr>
          <a:lstStyle/>
          <a:p>
            <a:pPr algn="r" defTabSz="914400">
              <a:lnSpc>
                <a:spcPct val="85000"/>
              </a:lnSpc>
              <a:spcBef>
                <a:spcPct val="0"/>
              </a:spcBef>
              <a:spcAft>
                <a:spcPts val="600"/>
              </a:spcAft>
            </a:pPr>
            <a:r>
              <a:rPr lang="en-US" sz="3100" spc="-50" dirty="0">
                <a:solidFill>
                  <a:schemeClr val="tx1">
                    <a:lumMod val="75000"/>
                    <a:lumOff val="25000"/>
                  </a:schemeClr>
                </a:solidFill>
                <a:latin typeface="+mj-lt"/>
                <a:ea typeface="+mj-ea"/>
                <a:cs typeface="+mj-cs"/>
              </a:rPr>
              <a:t>Female SOF? </a:t>
            </a:r>
          </a:p>
          <a:p>
            <a:pPr algn="r" defTabSz="914400">
              <a:lnSpc>
                <a:spcPct val="85000"/>
              </a:lnSpc>
              <a:spcBef>
                <a:spcPct val="0"/>
              </a:spcBef>
              <a:spcAft>
                <a:spcPts val="600"/>
              </a:spcAft>
            </a:pPr>
            <a:r>
              <a:rPr lang="en-US" sz="3100" spc="-50" dirty="0">
                <a:solidFill>
                  <a:schemeClr val="tx1">
                    <a:lumMod val="75000"/>
                    <a:lumOff val="25000"/>
                  </a:schemeClr>
                </a:solidFill>
                <a:latin typeface="+mj-lt"/>
                <a:ea typeface="+mj-ea"/>
                <a:cs typeface="+mj-cs"/>
              </a:rPr>
              <a:t>An exploration of social perceptions of women being a part of Special Operations Forces and the myth of “Only Boys Allowed”</a:t>
            </a:r>
          </a:p>
        </p:txBody>
      </p:sp>
      <p:cxnSp>
        <p:nvCxnSpPr>
          <p:cNvPr id="108" name="Straight Connector 107">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BD0E6F0-5413-43F4-BD2F-E08EF9DA9B3A}"/>
              </a:ext>
            </a:extLst>
          </p:cNvPr>
          <p:cNvSpPr txBox="1"/>
          <p:nvPr/>
        </p:nvSpPr>
        <p:spPr>
          <a:xfrm>
            <a:off x="4863188" y="457200"/>
            <a:ext cx="6881772" cy="5943599"/>
          </a:xfrm>
          <a:prstGeom prst="rect">
            <a:avLst/>
          </a:prstGeom>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dirty="0">
                <a:solidFill>
                  <a:schemeClr val="tx2"/>
                </a:solidFill>
                <a:latin typeface="freight-text-pro"/>
              </a:rPr>
              <a:t>While working with the Special Operations Forces (SOF) over the last year I grew to wonder if I would only work with men in our intensive evaluation and treatment program. I was excited to see a female admission incoming, Christina. Continuing my chart review, I found we would intake Christian, a male service member instead. </a:t>
            </a:r>
          </a:p>
          <a:p>
            <a:pPr defTabSz="914400">
              <a:lnSpc>
                <a:spcPct val="90000"/>
              </a:lnSpc>
              <a:spcAft>
                <a:spcPts val="600"/>
              </a:spcAft>
              <a:buClr>
                <a:schemeClr val="accent1"/>
              </a:buClr>
            </a:pPr>
            <a:r>
              <a:rPr lang="en-US" dirty="0">
                <a:solidFill>
                  <a:schemeClr val="tx2"/>
                </a:solidFill>
                <a:latin typeface="freight-text-pro"/>
              </a:rPr>
              <a:t>For the better part of history, women have been seen as the caregivers; putting others first. How can anyone move past that? Can do their jobs without having the personal lives interfere? Another common misconception is how will a female survive in a combat situation. What if her male teammates are injured, and she needs to get them out? Or what if she’s injured, how will her male teammates respond and will they be able to keep their head in the game. </a:t>
            </a:r>
          </a:p>
          <a:p>
            <a:pPr defTabSz="914400">
              <a:lnSpc>
                <a:spcPct val="90000"/>
              </a:lnSpc>
              <a:spcAft>
                <a:spcPts val="600"/>
              </a:spcAft>
              <a:buClr>
                <a:schemeClr val="accent1"/>
              </a:buClr>
            </a:pPr>
            <a:r>
              <a:rPr lang="en-US" dirty="0">
                <a:solidFill>
                  <a:schemeClr val="tx2"/>
                </a:solidFill>
                <a:latin typeface="freight-text-pro"/>
              </a:rPr>
              <a:t>Looking into some of the reasons why this might have been assumed as truth, reasons of doubt popped up all over. If women are part of these small specialized teams and then become pregnant or have a family or medical emergency pulling them from the mission, could this put the whole unit and/or mission in jeopardy?</a:t>
            </a:r>
          </a:p>
        </p:txBody>
      </p:sp>
    </p:spTree>
    <p:extLst>
      <p:ext uri="{BB962C8B-B14F-4D97-AF65-F5344CB8AC3E}">
        <p14:creationId xmlns:p14="http://schemas.microsoft.com/office/powerpoint/2010/main" val="324901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24895-3792-4896-B404-12769BBF61E0}"/>
              </a:ext>
            </a:extLst>
          </p:cNvPr>
          <p:cNvSpPr>
            <a:spLocks noGrp="1"/>
          </p:cNvSpPr>
          <p:nvPr>
            <p:ph type="title"/>
          </p:nvPr>
        </p:nvSpPr>
        <p:spPr>
          <a:xfrm>
            <a:off x="990932" y="286603"/>
            <a:ext cx="6750987" cy="1450757"/>
          </a:xfrm>
        </p:spPr>
        <p:txBody>
          <a:bodyPr>
            <a:normAutofit/>
          </a:bodyPr>
          <a:lstStyle/>
          <a:p>
            <a:r>
              <a:rPr lang="en-US" spc="-50">
                <a:solidFill>
                  <a:schemeClr val="accent4">
                    <a:lumMod val="75000"/>
                  </a:schemeClr>
                </a:solidFill>
                <a:latin typeface="+mj-lt"/>
                <a:ea typeface="+mj-ea"/>
                <a:cs typeface="+mj-cs"/>
              </a:rPr>
              <a:t>Evidence dispelling this myth.</a:t>
            </a:r>
            <a:endParaRPr lang="en-US">
              <a:solidFill>
                <a:schemeClr val="accent4">
                  <a:lumMod val="75000"/>
                </a:schemeClr>
              </a:solidFill>
            </a:endParaRPr>
          </a:p>
        </p:txBody>
      </p:sp>
      <p:sp>
        <p:nvSpPr>
          <p:cNvPr id="3" name="Content Placeholder 2">
            <a:extLst>
              <a:ext uri="{FF2B5EF4-FFF2-40B4-BE49-F238E27FC236}">
                <a16:creationId xmlns:a16="http://schemas.microsoft.com/office/drawing/2014/main" id="{AFD0744B-2BCF-4FAD-A342-5B34926A4CEA}"/>
              </a:ext>
            </a:extLst>
          </p:cNvPr>
          <p:cNvSpPr>
            <a:spLocks noGrp="1"/>
          </p:cNvSpPr>
          <p:nvPr>
            <p:ph idx="1"/>
          </p:nvPr>
        </p:nvSpPr>
        <p:spPr>
          <a:xfrm>
            <a:off x="142239" y="1737360"/>
            <a:ext cx="7854029" cy="4930140"/>
          </a:xfrm>
        </p:spPr>
        <p:txBody>
          <a:bodyPr>
            <a:noAutofit/>
          </a:bodyPr>
          <a:lstStyle/>
          <a:p>
            <a:pPr defTabSz="914400">
              <a:spcAft>
                <a:spcPts val="600"/>
              </a:spcAft>
              <a:buClr>
                <a:schemeClr val="accent1"/>
              </a:buClr>
            </a:pPr>
            <a:r>
              <a:rPr lang="en-US" sz="1800" dirty="0">
                <a:latin typeface="freight-text-pro"/>
              </a:rPr>
              <a:t>Male military personnel reported concerns of women’s ability to handle the physical and leadership requirements; however, data shows that women can not only meet these requirements, but also outperform some men. The true questions being asked by male military personnel were related to the opportunities provided to women and the way of integrating into a male dominated unit without a female role model to guide them and the unit cohesion moving forward.</a:t>
            </a:r>
          </a:p>
          <a:p>
            <a:pPr defTabSz="914400">
              <a:spcAft>
                <a:spcPts val="600"/>
              </a:spcAft>
              <a:buClr>
                <a:schemeClr val="accent1"/>
              </a:buClr>
              <a:buFont typeface="Calibri" panose="020F0502020204030204" pitchFamily="34" charset="0"/>
            </a:pPr>
            <a:r>
              <a:rPr lang="en-US" sz="1800" dirty="0">
                <a:latin typeface="freight-text-pro"/>
              </a:rPr>
              <a:t>So far, the Air Force Special Operations Command (AFSOC) has had the most success in integrating women as leaders throughout their SOF ranks. AFSOC has female wing commanders, AFSOC operations chiefs, squadron commanders, command chief master sergeants, and first sergeants. These are just a few of the thousands of women serving as members of AFSOC.</a:t>
            </a:r>
          </a:p>
          <a:p>
            <a:pPr defTabSz="914400">
              <a:spcAft>
                <a:spcPts val="600"/>
              </a:spcAft>
              <a:buClr>
                <a:schemeClr val="accent1"/>
              </a:buClr>
              <a:buFont typeface="Calibri" panose="020F0502020204030204" pitchFamily="34" charset="0"/>
            </a:pPr>
            <a:r>
              <a:rPr lang="en-US" sz="1800" dirty="0">
                <a:latin typeface="freight-text-pro"/>
              </a:rPr>
              <a:t>Women are also integral members of the Army Special Operations Forces (ARSOF) and whose branches all require an assessment, selection, and qualification course pipeline. The Psychological Operations (PSYOP) and Civil Affairs (CA) branches have been open to women for decades. These branches execute core special operations tasks critical for influencing international partners, adversaries, and the local civilian populace in a dynamic threat environment and on battlefields where the demographics are continually changing. </a:t>
            </a:r>
          </a:p>
        </p:txBody>
      </p:sp>
      <p:sp>
        <p:nvSpPr>
          <p:cNvPr id="28" name="Rectangle 27">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extBox 13">
            <a:extLst>
              <a:ext uri="{FF2B5EF4-FFF2-40B4-BE49-F238E27FC236}">
                <a16:creationId xmlns:a16="http://schemas.microsoft.com/office/drawing/2014/main" id="{D4C0F0B7-0C37-4B00-9C93-5359FA79C082}"/>
              </a:ext>
            </a:extLst>
          </p:cNvPr>
          <p:cNvSpPr txBox="1"/>
          <p:nvPr/>
        </p:nvSpPr>
        <p:spPr>
          <a:xfrm>
            <a:off x="8311357" y="1274564"/>
            <a:ext cx="3716375" cy="4308872"/>
          </a:xfrm>
          <a:prstGeom prst="rect">
            <a:avLst/>
          </a:prstGeom>
          <a:noFill/>
        </p:spPr>
        <p:txBody>
          <a:bodyPr wrap="square" rtlCol="0">
            <a:spAutoFit/>
          </a:bodyPr>
          <a:lstStyle/>
          <a:p>
            <a:pPr algn="ctr"/>
            <a:r>
              <a:rPr lang="en-US" b="0" i="1" dirty="0">
                <a:solidFill>
                  <a:srgbClr val="000000"/>
                </a:solidFill>
                <a:effectLst/>
                <a:latin typeface="Lora" pitchFamily="2" charset="0"/>
              </a:rPr>
              <a:t>“</a:t>
            </a:r>
            <a:r>
              <a:rPr lang="en-US" sz="1600" b="0" i="1" dirty="0">
                <a:effectLst/>
                <a:latin typeface="Lora" pitchFamily="2" charset="0"/>
              </a:rPr>
              <a:t>For example, after the Captain’s Career Course (CCC), women should not be offered the opportunity to attend</a:t>
            </a:r>
            <a:r>
              <a:rPr lang="en-US" sz="1600" b="0" i="1" u="sng" dirty="0">
                <a:effectLst/>
                <a:latin typeface="Lora" pitchFamily="2" charset="0"/>
              </a:rPr>
              <a:t> </a:t>
            </a:r>
            <a:r>
              <a:rPr lang="en-US" sz="1600" b="0" i="1" dirty="0">
                <a:effectLst/>
                <a:latin typeface="Lora" pitchFamily="2" charset="0"/>
              </a:rPr>
              <a:t>Jumpmaster School while their peers are sent straight to their Airborne unit. Since schools can be prerequisites for company command, this makes those women eligible for command before their peers, who are often forced to wait in a long queue before eligibility. Not only should women not receive preferential treatment, but women should not receive additional time or opportunities to train up for SOF selections or schools.” </a:t>
            </a:r>
          </a:p>
          <a:p>
            <a:pPr algn="ctr"/>
            <a:r>
              <a:rPr lang="en-US" sz="1600" i="1" dirty="0">
                <a:latin typeface="Lora" pitchFamily="2" charset="0"/>
              </a:rPr>
              <a:t>--</a:t>
            </a:r>
            <a:r>
              <a:rPr lang="en-US" sz="1600" b="0" i="1" dirty="0" err="1">
                <a:effectLst/>
                <a:latin typeface="Lora" pitchFamily="2" charset="0"/>
              </a:rPr>
              <a:t>Jantzi-Schlichter</a:t>
            </a:r>
            <a:r>
              <a:rPr lang="en-US" sz="1600" b="0" i="1" dirty="0">
                <a:effectLst/>
                <a:latin typeface="Lora" pitchFamily="2" charset="0"/>
              </a:rPr>
              <a:t> </a:t>
            </a:r>
            <a:r>
              <a:rPr lang="en-US" sz="1600" i="1" dirty="0">
                <a:latin typeface="Lora" pitchFamily="2" charset="0"/>
              </a:rPr>
              <a:t>(2019)</a:t>
            </a:r>
            <a:endParaRPr lang="en-US" i="1" dirty="0">
              <a:latin typeface="Lora" pitchFamily="2" charset="0"/>
            </a:endParaRPr>
          </a:p>
        </p:txBody>
      </p:sp>
    </p:spTree>
    <p:extLst>
      <p:ext uri="{BB962C8B-B14F-4D97-AF65-F5344CB8AC3E}">
        <p14:creationId xmlns:p14="http://schemas.microsoft.com/office/powerpoint/2010/main" val="400364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269756-3EB0-4069-85C3-BE42D156A252}"/>
              </a:ext>
            </a:extLst>
          </p:cNvPr>
          <p:cNvSpPr txBox="1"/>
          <p:nvPr/>
        </p:nvSpPr>
        <p:spPr>
          <a:xfrm>
            <a:off x="176269" y="1604922"/>
            <a:ext cx="7113182" cy="3945089"/>
          </a:xfrm>
          <a:prstGeom prst="rect">
            <a:avLst/>
          </a:prstGeom>
        </p:spPr>
        <p:txBody>
          <a:bodyPr vert="horz" lIns="91440" tIns="45720" rIns="91440" bIns="45720" rtlCol="0" anchor="ctr">
            <a:normAutofit/>
          </a:bodyPr>
          <a:lstStyle/>
          <a:p>
            <a:pPr>
              <a:lnSpc>
                <a:spcPct val="90000"/>
              </a:lnSpc>
              <a:spcAft>
                <a:spcPts val="600"/>
              </a:spcAft>
            </a:pPr>
            <a:r>
              <a:rPr lang="en-US" sz="1400" dirty="0">
                <a:latin typeface="freight-text-pro"/>
              </a:rPr>
              <a:t>Women in the Navy have served alongside Navy SEALs for decades as enablers. The Navy has both an enlisted warfare qualification process and a series of Navy Officer Billet Codes/Additional Qualifying Designators to permanently note this in a sailor’s record. Enlisted sailors, regardless of gender, may earn the Expeditionary Warfare Specialist badge. Since 2003, officers have had the opportunity to earn these codes in their records that show both assignment and leadership roles within Navy and joint special operations units.</a:t>
            </a:r>
          </a:p>
          <a:p>
            <a:pPr>
              <a:lnSpc>
                <a:spcPct val="90000"/>
              </a:lnSpc>
              <a:spcAft>
                <a:spcPts val="600"/>
              </a:spcAft>
            </a:pPr>
            <a:r>
              <a:rPr lang="en-US" sz="1400" dirty="0">
                <a:latin typeface="freight-text-pro"/>
              </a:rPr>
              <a:t>Women serving in these units in both leadership and frontline roles is routine. The assistant operations officer position on SEAL teams is often held by surface warfare officers and has been held by women before. Navy Lieutenant Andrea N. Goldstein, an intelligence officer, led over 60 sailors as a troop commander in one of the special reconnaissance teams (SRTs). </a:t>
            </a:r>
          </a:p>
          <a:p>
            <a:pPr>
              <a:lnSpc>
                <a:spcPct val="90000"/>
              </a:lnSpc>
              <a:spcAft>
                <a:spcPts val="600"/>
              </a:spcAft>
            </a:pPr>
            <a:r>
              <a:rPr lang="en-US" sz="1400" dirty="0">
                <a:latin typeface="freight-text-pro"/>
              </a:rPr>
              <a:t>The Naval Special Warfare (NSW) community has two SRTs, a position once held by Senior Chief Kent. The recent tragic death of Navy Cryptologic Technician Senior Chief Shannon Kent (pictured to the right) brought to light the growing number of women in the Navy’s special operations community. Senior Chief Kent mastered signals and human intelligence and throughout five combat deployments persuaded government and tribal leaders, along with merchants and soldiers, to give her information. Her intelligence work eventually led to the death and capture of some of America’s most wanted foreign adversaries. </a:t>
            </a:r>
          </a:p>
        </p:txBody>
      </p:sp>
      <p:pic>
        <p:nvPicPr>
          <p:cNvPr id="6" name="Picture 5" descr="A person in a military uniform&#10;&#10;Description automatically generated with low confidence">
            <a:extLst>
              <a:ext uri="{FF2B5EF4-FFF2-40B4-BE49-F238E27FC236}">
                <a16:creationId xmlns:a16="http://schemas.microsoft.com/office/drawing/2014/main" id="{5711909D-6273-4FD7-B69D-9EC6F976C280}"/>
              </a:ext>
            </a:extLst>
          </p:cNvPr>
          <p:cNvPicPr>
            <a:picLocks noChangeAspect="1"/>
          </p:cNvPicPr>
          <p:nvPr/>
        </p:nvPicPr>
        <p:blipFill rotWithShape="1">
          <a:blip r:embed="rId2"/>
          <a:srcRect r="1" b="5369"/>
          <a:stretch/>
        </p:blipFill>
        <p:spPr>
          <a:xfrm>
            <a:off x="7467703" y="242687"/>
            <a:ext cx="4424865" cy="5960618"/>
          </a:xfrm>
          <a:prstGeom prst="rect">
            <a:avLst/>
          </a:prstGeom>
        </p:spPr>
      </p:pic>
      <p:sp>
        <p:nvSpPr>
          <p:cNvPr id="12" name="TextBox 11">
            <a:extLst>
              <a:ext uri="{FF2B5EF4-FFF2-40B4-BE49-F238E27FC236}">
                <a16:creationId xmlns:a16="http://schemas.microsoft.com/office/drawing/2014/main" id="{EE52ED22-7DB5-42FD-A840-91AA95897535}"/>
              </a:ext>
            </a:extLst>
          </p:cNvPr>
          <p:cNvSpPr txBox="1"/>
          <p:nvPr/>
        </p:nvSpPr>
        <p:spPr>
          <a:xfrm>
            <a:off x="1016525" y="242687"/>
            <a:ext cx="5667375" cy="1477328"/>
          </a:xfrm>
          <a:prstGeom prst="rect">
            <a:avLst/>
          </a:prstGeom>
          <a:noFill/>
        </p:spPr>
        <p:txBody>
          <a:bodyPr wrap="square">
            <a:spAutoFit/>
          </a:bodyPr>
          <a:lstStyle/>
          <a:p>
            <a:pPr algn="ctr"/>
            <a:r>
              <a:rPr lang="en-US" i="1" dirty="0">
                <a:latin typeface="Lora" pitchFamily="2" charset="0"/>
              </a:rPr>
              <a:t>“Women have been on the front lines with special operators for 16 years, but because that community is unseen and so rarely talks about their work, it’s been hard to know how much women have done.”</a:t>
            </a:r>
          </a:p>
          <a:p>
            <a:pPr algn="ctr"/>
            <a:r>
              <a:rPr lang="en-US" dirty="0">
                <a:latin typeface="Lora" pitchFamily="2" charset="0"/>
              </a:rPr>
              <a:t>-- Gayle Tzemach Lemmon (2019)</a:t>
            </a:r>
          </a:p>
        </p:txBody>
      </p:sp>
      <p:sp>
        <p:nvSpPr>
          <p:cNvPr id="7" name="TextBox 6">
            <a:extLst>
              <a:ext uri="{FF2B5EF4-FFF2-40B4-BE49-F238E27FC236}">
                <a16:creationId xmlns:a16="http://schemas.microsoft.com/office/drawing/2014/main" id="{6DBBCADE-7DBE-4F87-8AFB-AF3871F7D7EA}"/>
              </a:ext>
            </a:extLst>
          </p:cNvPr>
          <p:cNvSpPr txBox="1"/>
          <p:nvPr/>
        </p:nvSpPr>
        <p:spPr>
          <a:xfrm>
            <a:off x="685523" y="5550011"/>
            <a:ext cx="6094674" cy="646331"/>
          </a:xfrm>
          <a:prstGeom prst="rect">
            <a:avLst/>
          </a:prstGeom>
          <a:noFill/>
        </p:spPr>
        <p:txBody>
          <a:bodyPr wrap="square">
            <a:spAutoFit/>
          </a:bodyPr>
          <a:lstStyle/>
          <a:p>
            <a:r>
              <a:rPr lang="en-US" b="0" i="0" dirty="0">
                <a:solidFill>
                  <a:srgbClr val="000000"/>
                </a:solidFill>
                <a:effectLst/>
                <a:latin typeface="Lora" pitchFamily="2" charset="0"/>
              </a:rPr>
              <a:t>“</a:t>
            </a:r>
            <a:r>
              <a:rPr lang="en-US" b="0" i="1" dirty="0">
                <a:solidFill>
                  <a:srgbClr val="000000"/>
                </a:solidFill>
                <a:effectLst/>
                <a:latin typeface="Lora" pitchFamily="2" charset="0"/>
              </a:rPr>
              <a:t>She was a woman in SOF before there were women in SOF</a:t>
            </a:r>
            <a:r>
              <a:rPr lang="en-US" b="0" i="0" dirty="0">
                <a:solidFill>
                  <a:srgbClr val="000000"/>
                </a:solidFill>
                <a:effectLst/>
                <a:latin typeface="Lora" pitchFamily="2" charset="0"/>
              </a:rPr>
              <a:t>”. –Joe Kent, husband and retired SOF. </a:t>
            </a:r>
            <a:endParaRPr lang="en-US" dirty="0"/>
          </a:p>
        </p:txBody>
      </p:sp>
    </p:spTree>
    <p:extLst>
      <p:ext uri="{BB962C8B-B14F-4D97-AF65-F5344CB8AC3E}">
        <p14:creationId xmlns:p14="http://schemas.microsoft.com/office/powerpoint/2010/main" val="1186568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 name="Rectangle 59">
            <a:extLst>
              <a:ext uri="{FF2B5EF4-FFF2-40B4-BE49-F238E27FC236}">
                <a16:creationId xmlns:a16="http://schemas.microsoft.com/office/drawing/2014/main" id="{F8779204-E5D2-4657-B0D3-E77364C3A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1">
            <a:extLst>
              <a:ext uri="{FF2B5EF4-FFF2-40B4-BE49-F238E27FC236}">
                <a16:creationId xmlns:a16="http://schemas.microsoft.com/office/drawing/2014/main" id="{662599F1-A442-4AEE-BCB7-1C5C6A785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3">
            <a:extLst>
              <a:ext uri="{FF2B5EF4-FFF2-40B4-BE49-F238E27FC236}">
                <a16:creationId xmlns:a16="http://schemas.microsoft.com/office/drawing/2014/main" id="{5243A5ED-3136-4223-BF40-988E9F560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4E05EF-5E8A-4FC4-8677-B5B693CEDCA2}"/>
              </a:ext>
            </a:extLst>
          </p:cNvPr>
          <p:cNvSpPr txBox="1"/>
          <p:nvPr/>
        </p:nvSpPr>
        <p:spPr>
          <a:xfrm>
            <a:off x="1097280" y="286603"/>
            <a:ext cx="10058400"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4400" spc="-50">
                <a:solidFill>
                  <a:schemeClr val="tx1">
                    <a:lumMod val="75000"/>
                    <a:lumOff val="25000"/>
                  </a:schemeClr>
                </a:solidFill>
                <a:latin typeface="+mj-lt"/>
                <a:ea typeface="+mj-ea"/>
                <a:cs typeface="+mj-cs"/>
              </a:rPr>
              <a:t>Fast Facts: </a:t>
            </a:r>
          </a:p>
          <a:p>
            <a:pPr defTabSz="914400">
              <a:lnSpc>
                <a:spcPct val="85000"/>
              </a:lnSpc>
              <a:spcBef>
                <a:spcPct val="0"/>
              </a:spcBef>
              <a:spcAft>
                <a:spcPts val="600"/>
              </a:spcAft>
            </a:pPr>
            <a:r>
              <a:rPr lang="en-US" sz="4400" spc="-50">
                <a:solidFill>
                  <a:schemeClr val="tx1">
                    <a:lumMod val="75000"/>
                    <a:lumOff val="25000"/>
                  </a:schemeClr>
                </a:solidFill>
                <a:latin typeface="+mj-lt"/>
                <a:ea typeface="+mj-ea"/>
                <a:cs typeface="+mj-cs"/>
              </a:rPr>
              <a:t>Female SOF members making a difference</a:t>
            </a:r>
          </a:p>
        </p:txBody>
      </p:sp>
      <p:pic>
        <p:nvPicPr>
          <p:cNvPr id="16" name="Picture 5">
            <a:extLst>
              <a:ext uri="{FF2B5EF4-FFF2-40B4-BE49-F238E27FC236}">
                <a16:creationId xmlns:a16="http://schemas.microsoft.com/office/drawing/2014/main" id="{3C176EF7-F219-6C53-F6B8-4521B6CBB88D}"/>
              </a:ext>
            </a:extLst>
          </p:cNvPr>
          <p:cNvPicPr>
            <a:picLocks noChangeAspect="1"/>
          </p:cNvPicPr>
          <p:nvPr/>
        </p:nvPicPr>
        <p:blipFill>
          <a:blip r:embed="rId2">
            <a:extLst>
              <a:ext uri="{28A0092B-C50C-407E-A947-70E740481C1C}">
                <a14:useLocalDpi xmlns:a14="http://schemas.microsoft.com/office/drawing/2010/main" val="0"/>
              </a:ext>
            </a:extLst>
          </a:blip>
          <a:srcRect l="27517" r="27517"/>
          <a:stretch/>
        </p:blipFill>
        <p:spPr>
          <a:xfrm>
            <a:off x="1450416" y="1916318"/>
            <a:ext cx="2347029" cy="3471012"/>
          </a:xfrm>
          <a:prstGeom prst="rect">
            <a:avLst/>
          </a:prstGeom>
        </p:spPr>
      </p:pic>
      <p:graphicFrame>
        <p:nvGraphicFramePr>
          <p:cNvPr id="4" name="Diagram 3">
            <a:extLst>
              <a:ext uri="{FF2B5EF4-FFF2-40B4-BE49-F238E27FC236}">
                <a16:creationId xmlns:a16="http://schemas.microsoft.com/office/drawing/2014/main" id="{4EB08CCD-95C5-48AD-B7F9-21E1FB1996EB}"/>
              </a:ext>
            </a:extLst>
          </p:cNvPr>
          <p:cNvGraphicFramePr/>
          <p:nvPr>
            <p:extLst>
              <p:ext uri="{D42A27DB-BD31-4B8C-83A1-F6EECF244321}">
                <p14:modId xmlns:p14="http://schemas.microsoft.com/office/powerpoint/2010/main" val="3168535069"/>
              </p:ext>
            </p:extLst>
          </p:nvPr>
        </p:nvGraphicFramePr>
        <p:xfrm>
          <a:off x="4072271" y="1803843"/>
          <a:ext cx="7825562" cy="4394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16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A3DC5-8A9F-4DF9-A19C-0A04A5AD96F4}"/>
              </a:ext>
            </a:extLst>
          </p:cNvPr>
          <p:cNvSpPr txBox="1"/>
          <p:nvPr/>
        </p:nvSpPr>
        <p:spPr>
          <a:xfrm>
            <a:off x="774700" y="761999"/>
            <a:ext cx="3511188" cy="53684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rgbClr val="FFFFFF"/>
                </a:solidFill>
                <a:latin typeface="+mj-lt"/>
                <a:ea typeface="+mj-ea"/>
                <a:cs typeface="+mj-cs"/>
              </a:rPr>
              <a:t>Did you know?</a:t>
            </a:r>
          </a:p>
        </p:txBody>
      </p:sp>
      <p:sp>
        <p:nvSpPr>
          <p:cNvPr id="6" name="TextBox 5">
            <a:extLst>
              <a:ext uri="{FF2B5EF4-FFF2-40B4-BE49-F238E27FC236}">
                <a16:creationId xmlns:a16="http://schemas.microsoft.com/office/drawing/2014/main" id="{72F25714-D830-41A7-B501-176A3FB132FF}"/>
              </a:ext>
            </a:extLst>
          </p:cNvPr>
          <p:cNvSpPr txBox="1"/>
          <p:nvPr/>
        </p:nvSpPr>
        <p:spPr>
          <a:xfrm rot="20938676">
            <a:off x="180773" y="673072"/>
            <a:ext cx="3514033" cy="2379967"/>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fontAlgn="base"/>
            <a:r>
              <a:rPr lang="en-US" sz="1600" b="1" i="1" dirty="0">
                <a:solidFill>
                  <a:srgbClr val="1C2347"/>
                </a:solidFill>
                <a:effectLst/>
                <a:latin typeface="Oswald" panose="00000500000000000000" pitchFamily="2" charset="0"/>
              </a:rPr>
              <a:t>137th CTF hosts first female student</a:t>
            </a:r>
          </a:p>
          <a:p>
            <a:pPr fontAlgn="base"/>
            <a:r>
              <a:rPr lang="en-US" sz="1400" dirty="0">
                <a:effectLst/>
                <a:latin typeface="Roboto Condensed" panose="02000000000000000000" pitchFamily="2" charset="0"/>
              </a:rPr>
              <a:t>Published June 8, 2022</a:t>
            </a:r>
          </a:p>
          <a:p>
            <a:pPr fontAlgn="base"/>
            <a:r>
              <a:rPr lang="en-US" sz="1400" dirty="0">
                <a:effectLst/>
                <a:latin typeface="Roboto Condensed" panose="02000000000000000000" pitchFamily="2" charset="0"/>
              </a:rPr>
              <a:t>By Tech. Sgt. Brigette </a:t>
            </a:r>
            <a:r>
              <a:rPr lang="en-US" sz="1400" dirty="0" err="1">
                <a:effectLst/>
                <a:latin typeface="Roboto Condensed" panose="02000000000000000000" pitchFamily="2" charset="0"/>
              </a:rPr>
              <a:t>Waltermire</a:t>
            </a:r>
            <a:endParaRPr lang="en-US" sz="1400" dirty="0">
              <a:effectLst/>
              <a:latin typeface="Roboto Condensed" panose="02000000000000000000" pitchFamily="2" charset="0"/>
            </a:endParaRPr>
          </a:p>
          <a:p>
            <a:pPr fontAlgn="base"/>
            <a:r>
              <a:rPr lang="en-US" sz="1400" dirty="0">
                <a:effectLst/>
                <a:latin typeface="Roboto Condensed" panose="02000000000000000000" pitchFamily="2" charset="0"/>
              </a:rPr>
              <a:t>137th Special Operations Wing</a:t>
            </a:r>
          </a:p>
          <a:p>
            <a:pPr fontAlgn="base"/>
            <a:r>
              <a:rPr lang="en-US" sz="1400" b="1" dirty="0">
                <a:effectLst/>
                <a:latin typeface="inherit"/>
              </a:rPr>
              <a:t>WILL ROGERS AIR NATIONAL GUARD BASE, Okla. --  </a:t>
            </a:r>
            <a:r>
              <a:rPr lang="en-US" sz="1400" dirty="0">
                <a:effectLst/>
              </a:rPr>
              <a:t>The 137th Combat Training Flight hosted its first female student in the joint terminal attack controller qualification course.</a:t>
            </a:r>
          </a:p>
          <a:p>
            <a:pPr>
              <a:lnSpc>
                <a:spcPct val="90000"/>
              </a:lnSpc>
              <a:spcAft>
                <a:spcPts val="600"/>
              </a:spcAft>
            </a:pPr>
            <a:endParaRPr lang="en-US" sz="2400" dirty="0"/>
          </a:p>
        </p:txBody>
      </p:sp>
      <p:sp>
        <p:nvSpPr>
          <p:cNvPr id="14" name="TextBox 13">
            <a:extLst>
              <a:ext uri="{FF2B5EF4-FFF2-40B4-BE49-F238E27FC236}">
                <a16:creationId xmlns:a16="http://schemas.microsoft.com/office/drawing/2014/main" id="{AB4FA252-F03C-4552-8B08-8DF4316D2E73}"/>
              </a:ext>
            </a:extLst>
          </p:cNvPr>
          <p:cNvSpPr txBox="1"/>
          <p:nvPr/>
        </p:nvSpPr>
        <p:spPr>
          <a:xfrm rot="795342">
            <a:off x="8144105" y="467065"/>
            <a:ext cx="3784260" cy="27392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i="1" dirty="0">
                <a:latin typeface="Aldhabi" panose="020B0604020202020204" pitchFamily="2" charset="-78"/>
                <a:cs typeface="Aldhabi" panose="020B0604020202020204" pitchFamily="2" charset="-78"/>
              </a:rPr>
              <a:t>WORLD</a:t>
            </a:r>
          </a:p>
          <a:p>
            <a:r>
              <a:rPr lang="en-US" sz="2400" b="1" i="1" dirty="0">
                <a:latin typeface="Aldhabi" panose="020B0604020202020204" pitchFamily="2" charset="-78"/>
                <a:cs typeface="Aldhabi" panose="020B0604020202020204" pitchFamily="2" charset="-78"/>
              </a:rPr>
              <a:t>Inside the World's First All-Female Special Forces Unit: Norway's </a:t>
            </a:r>
            <a:r>
              <a:rPr lang="en-US" sz="2400" b="1" i="1" dirty="0" err="1">
                <a:latin typeface="Aldhabi" panose="020B0604020202020204" pitchFamily="2" charset="-78"/>
                <a:cs typeface="Aldhabi" panose="020B0604020202020204" pitchFamily="2" charset="-78"/>
              </a:rPr>
              <a:t>Jegertroppen</a:t>
            </a:r>
            <a:endParaRPr lang="en-US" sz="2400" b="1" i="1" dirty="0">
              <a:latin typeface="Aldhabi" panose="020B0604020202020204" pitchFamily="2" charset="-78"/>
              <a:cs typeface="Aldhabi" panose="020B0604020202020204" pitchFamily="2" charset="-78"/>
            </a:endParaRPr>
          </a:p>
          <a:p>
            <a:r>
              <a:rPr lang="en-US" sz="2000" dirty="0">
                <a:latin typeface="Aldhabi" panose="020B0604020202020204" pitchFamily="2" charset="-78"/>
                <a:cs typeface="Aldhabi" panose="020B0604020202020204" pitchFamily="2" charset="-78"/>
              </a:rPr>
              <a:t>Norway has moved a lot faster than the U.S. to break down military gender barriers, boasting the world's first all-female special forces unit.</a:t>
            </a:r>
          </a:p>
          <a:p>
            <a:r>
              <a:rPr lang="en-US" sz="2000" dirty="0">
                <a:latin typeface="Aldhabi" panose="020B0604020202020204" pitchFamily="2" charset="-78"/>
                <a:cs typeface="Aldhabi" panose="020B0604020202020204" pitchFamily="2" charset="-78"/>
              </a:rPr>
              <a:t>April 16, 2017, 4:20 AM PDT</a:t>
            </a:r>
          </a:p>
          <a:p>
            <a:r>
              <a:rPr lang="en-US" sz="2000" dirty="0">
                <a:latin typeface="Aldhabi" panose="020B0604020202020204" pitchFamily="2" charset="-78"/>
                <a:cs typeface="Aldhabi" panose="020B0604020202020204" pitchFamily="2" charset="-78"/>
              </a:rPr>
              <a:t>By Carlo </a:t>
            </a:r>
            <a:r>
              <a:rPr lang="en-US" sz="2000" dirty="0" err="1">
                <a:latin typeface="Aldhabi" panose="020B0604020202020204" pitchFamily="2" charset="-78"/>
                <a:cs typeface="Aldhabi" panose="020B0604020202020204" pitchFamily="2" charset="-78"/>
              </a:rPr>
              <a:t>Angerer</a:t>
            </a:r>
            <a:endParaRPr lang="en-US" sz="2000" dirty="0">
              <a:latin typeface="Aldhabi" panose="020B0604020202020204" pitchFamily="2" charset="-78"/>
              <a:cs typeface="Aldhabi" panose="020B0604020202020204" pitchFamily="2" charset="-78"/>
            </a:endParaRPr>
          </a:p>
        </p:txBody>
      </p:sp>
      <p:sp>
        <p:nvSpPr>
          <p:cNvPr id="9" name="TextBox 8">
            <a:extLst>
              <a:ext uri="{FF2B5EF4-FFF2-40B4-BE49-F238E27FC236}">
                <a16:creationId xmlns:a16="http://schemas.microsoft.com/office/drawing/2014/main" id="{3707ABA3-B321-4492-8959-711D8B6B36D1}"/>
              </a:ext>
            </a:extLst>
          </p:cNvPr>
          <p:cNvSpPr txBox="1"/>
          <p:nvPr/>
        </p:nvSpPr>
        <p:spPr>
          <a:xfrm>
            <a:off x="4360288" y="150011"/>
            <a:ext cx="3124200" cy="954107"/>
          </a:xfrm>
          <a:prstGeom prst="rect">
            <a:avLst/>
          </a:prstGeom>
          <a:noFill/>
          <a:ln w="76200">
            <a:solidFill>
              <a:schemeClr val="tx1"/>
            </a:solidFill>
          </a:ln>
        </p:spPr>
        <p:txBody>
          <a:bodyPr wrap="square" rtlCol="0">
            <a:spAutoFit/>
          </a:bodyPr>
          <a:lstStyle/>
          <a:p>
            <a:pPr algn="ctr"/>
            <a:r>
              <a:rPr lang="en-US" sz="2800" dirty="0"/>
              <a:t>News Stories Around the World</a:t>
            </a:r>
          </a:p>
        </p:txBody>
      </p:sp>
      <p:sp>
        <p:nvSpPr>
          <p:cNvPr id="19" name="TextBox 18">
            <a:extLst>
              <a:ext uri="{FF2B5EF4-FFF2-40B4-BE49-F238E27FC236}">
                <a16:creationId xmlns:a16="http://schemas.microsoft.com/office/drawing/2014/main" id="{E00A015E-2137-4C36-99F3-D3A26E4AC2F8}"/>
              </a:ext>
            </a:extLst>
          </p:cNvPr>
          <p:cNvSpPr txBox="1"/>
          <p:nvPr/>
        </p:nvSpPr>
        <p:spPr>
          <a:xfrm>
            <a:off x="3949745" y="1157964"/>
            <a:ext cx="3930726" cy="5016758"/>
          </a:xfrm>
          <a:prstGeom prst="rect">
            <a:avLst/>
          </a:prstGeom>
          <a:solidFill>
            <a:schemeClr val="accent6">
              <a:lumMod val="40000"/>
              <a:lumOff val="60000"/>
            </a:schemeClr>
          </a:solidFill>
        </p:spPr>
        <p:txBody>
          <a:bodyPr wrap="square">
            <a:spAutoFit/>
          </a:bodyPr>
          <a:lstStyle/>
          <a:p>
            <a:r>
              <a:rPr lang="en-US" sz="2000" b="1" i="1" dirty="0">
                <a:latin typeface="Arabic Typesetting" panose="020B0604020202020204" pitchFamily="66" charset="-78"/>
                <a:cs typeface="Arabic Typesetting" panose="020B0604020202020204" pitchFamily="66" charset="-78"/>
              </a:rPr>
              <a:t>AT WAR: The True Story of the First Woman to Finish Special Forces Training Forty years ago, Capt. Kate Wilder passed the Army Special Forces Officer Course, but her superiors wouldn’t let her graduate with her peers.</a:t>
            </a:r>
          </a:p>
          <a:p>
            <a:r>
              <a:rPr lang="en-US" sz="2000" dirty="0">
                <a:latin typeface="Arabic Typesetting" panose="020B0604020202020204" pitchFamily="66" charset="-78"/>
                <a:cs typeface="Arabic Typesetting" panose="020B0604020202020204" pitchFamily="66" charset="-78"/>
              </a:rPr>
              <a:t>By John </a:t>
            </a:r>
            <a:r>
              <a:rPr lang="en-US" sz="2000" dirty="0" err="1">
                <a:latin typeface="Arabic Typesetting" panose="020B0604020202020204" pitchFamily="66" charset="-78"/>
                <a:cs typeface="Arabic Typesetting" panose="020B0604020202020204" pitchFamily="66" charset="-78"/>
              </a:rPr>
              <a:t>Ismay</a:t>
            </a:r>
            <a:r>
              <a:rPr lang="en-US" sz="2000" dirty="0">
                <a:latin typeface="Arabic Typesetting" panose="020B0604020202020204" pitchFamily="66" charset="-78"/>
                <a:cs typeface="Arabic Typesetting" panose="020B0604020202020204" pitchFamily="66" charset="-78"/>
              </a:rPr>
              <a:t>, Feb. 28, 2020</a:t>
            </a:r>
          </a:p>
          <a:p>
            <a:endParaRPr lang="en-US" sz="2000" dirty="0">
              <a:latin typeface="Arabic Typesetting" panose="020B0604020202020204" pitchFamily="66" charset="-78"/>
              <a:cs typeface="Arabic Typesetting" panose="020B0604020202020204" pitchFamily="66" charset="-78"/>
            </a:endParaRPr>
          </a:p>
          <a:p>
            <a:r>
              <a:rPr lang="en-US" sz="2000" dirty="0">
                <a:latin typeface="Arabic Typesetting" panose="020B0604020202020204" pitchFamily="66" charset="-78"/>
                <a:cs typeface="Arabic Typesetting" panose="020B0604020202020204" pitchFamily="66" charset="-78"/>
              </a:rPr>
              <a:t>The Times reported that a National Guard soldier was set to become the Army’s first female Green Beret since the Pentagon’s opening of all combat jobs to women in 2016. She’ll be the first woman in history to finish the yearlong qualification course and be assigned to a Special Forces operational detachment. But 40 years earlier, another woman passed the course and fought for her right to be recognized.</a:t>
            </a:r>
          </a:p>
        </p:txBody>
      </p:sp>
      <p:sp>
        <p:nvSpPr>
          <p:cNvPr id="12" name="TextBox 11">
            <a:extLst>
              <a:ext uri="{FF2B5EF4-FFF2-40B4-BE49-F238E27FC236}">
                <a16:creationId xmlns:a16="http://schemas.microsoft.com/office/drawing/2014/main" id="{D049CD3F-D6D4-42F9-8524-72DEF4C905A1}"/>
              </a:ext>
            </a:extLst>
          </p:cNvPr>
          <p:cNvSpPr txBox="1"/>
          <p:nvPr/>
        </p:nvSpPr>
        <p:spPr>
          <a:xfrm rot="796098">
            <a:off x="7873052" y="3344264"/>
            <a:ext cx="382396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400" b="1" i="1" dirty="0"/>
              <a:t>BUSINESS</a:t>
            </a:r>
          </a:p>
          <a:p>
            <a:r>
              <a:rPr lang="en-US" sz="1400" b="1" i="1" dirty="0"/>
              <a:t>Special Ops Survey Showed 85% Opposed Serving With Women. </a:t>
            </a:r>
            <a:r>
              <a:rPr lang="en-US" sz="1400" dirty="0"/>
              <a:t>If integration of women is going to work, special operations leaders will have to convince the rank-and-file.</a:t>
            </a:r>
          </a:p>
          <a:p>
            <a:r>
              <a:rPr lang="en-US" sz="1400" dirty="0"/>
              <a:t>BY GAYLE TZEMACH LEMMON</a:t>
            </a:r>
          </a:p>
          <a:p>
            <a:r>
              <a:rPr lang="en-US" sz="1400" dirty="0"/>
              <a:t>COUNCIL ON FOREIGN RELATIONS</a:t>
            </a:r>
          </a:p>
          <a:p>
            <a:r>
              <a:rPr lang="en-US" sz="1400" dirty="0"/>
              <a:t>DECEMBER 4, 2015</a:t>
            </a:r>
          </a:p>
          <a:p>
            <a:r>
              <a:rPr lang="en-US" sz="1400" dirty="0"/>
              <a:t>PERSONNEL DEFENSE DEPARTMENT SPECIAL OPERATIONS</a:t>
            </a:r>
          </a:p>
          <a:p>
            <a:r>
              <a:rPr lang="en-US" sz="1400" dirty="0"/>
              <a:t>Come next year women can become Navy SEALs and Army Rangers should they meet the test requirements, Defense Secretary Ash Carter announced Thursday. </a:t>
            </a:r>
          </a:p>
        </p:txBody>
      </p:sp>
      <p:sp>
        <p:nvSpPr>
          <p:cNvPr id="18" name="TextBox 17">
            <a:extLst>
              <a:ext uri="{FF2B5EF4-FFF2-40B4-BE49-F238E27FC236}">
                <a16:creationId xmlns:a16="http://schemas.microsoft.com/office/drawing/2014/main" id="{AE455C59-D184-4AAF-8382-FF26AD5DB1E2}"/>
              </a:ext>
            </a:extLst>
          </p:cNvPr>
          <p:cNvSpPr txBox="1"/>
          <p:nvPr/>
        </p:nvSpPr>
        <p:spPr>
          <a:xfrm rot="20879293">
            <a:off x="323687" y="3297904"/>
            <a:ext cx="3499136" cy="2585323"/>
          </a:xfrm>
          <a:prstGeom prst="rect">
            <a:avLst/>
          </a:prstGeom>
          <a:solidFill>
            <a:schemeClr val="accent2">
              <a:lumMod val="40000"/>
              <a:lumOff val="60000"/>
            </a:schemeClr>
          </a:solidFill>
        </p:spPr>
        <p:txBody>
          <a:bodyPr wrap="square">
            <a:spAutoFit/>
          </a:bodyPr>
          <a:lstStyle/>
          <a:p>
            <a:r>
              <a:rPr lang="en-US" b="1" i="1" dirty="0">
                <a:latin typeface="Agency FB" panose="020B0503020202020204" pitchFamily="34" charset="0"/>
              </a:rPr>
              <a:t>Female Soldier Graduates Special Forces Qualification Course</a:t>
            </a:r>
          </a:p>
          <a:p>
            <a:r>
              <a:rPr lang="en-US" dirty="0">
                <a:latin typeface="Agency FB" panose="020B0503020202020204" pitchFamily="34" charset="0"/>
              </a:rPr>
              <a:t>By USASOC PUBLIC AFFAIRS OFFICE July 9, 2020</a:t>
            </a:r>
          </a:p>
          <a:p>
            <a:r>
              <a:rPr lang="en-US" dirty="0">
                <a:latin typeface="Agency FB" panose="020B0503020202020204" pitchFamily="34" charset="0"/>
              </a:rPr>
              <a:t>FORT BRAGG, N.C. – U.S. Army Special Operations Command confirms the first female Soldier graduated on July 9, 2020 at a COVID-compliant graduation ceremony for the Special Forces Qualification Course.</a:t>
            </a:r>
          </a:p>
        </p:txBody>
      </p:sp>
    </p:spTree>
    <p:extLst>
      <p:ext uri="{BB962C8B-B14F-4D97-AF65-F5344CB8AC3E}">
        <p14:creationId xmlns:p14="http://schemas.microsoft.com/office/powerpoint/2010/main" val="1540735067"/>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
  <TotalTime>3464</TotalTime>
  <Words>3012</Words>
  <Application>Microsoft Office PowerPoint</Application>
  <PresentationFormat>Widescreen</PresentationFormat>
  <Paragraphs>153</Paragraphs>
  <Slides>15</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Agency FB</vt:lpstr>
      <vt:lpstr>Aldhabi</vt:lpstr>
      <vt:lpstr>Arabic Typesetting</vt:lpstr>
      <vt:lpstr>Calibri</vt:lpstr>
      <vt:lpstr>Calibri Light</vt:lpstr>
      <vt:lpstr>freight-text-pro</vt:lpstr>
      <vt:lpstr>inherit</vt:lpstr>
      <vt:lpstr>Lora</vt:lpstr>
      <vt:lpstr>Oswald</vt:lpstr>
      <vt:lpstr>Roboto Condensed</vt:lpstr>
      <vt:lpstr>Rubik</vt:lpstr>
      <vt:lpstr>Times New Roman</vt:lpstr>
      <vt:lpstr>Wingdings</vt:lpstr>
      <vt:lpstr>Retrospect</vt:lpstr>
      <vt:lpstr>The Women of SOF</vt:lpstr>
      <vt:lpstr>Introduction</vt:lpstr>
      <vt:lpstr>Exploring SOF</vt:lpstr>
      <vt:lpstr>Branches of Special Operations Forces (SOF)</vt:lpstr>
      <vt:lpstr>PowerPoint Presentation</vt:lpstr>
      <vt:lpstr>Evidence dispelling this myth.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References cont.</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 Women Service Members</dc:title>
  <dc:creator>Roberts, Chenal C.</dc:creator>
  <cp:lastModifiedBy>Roberts, Chenal C.</cp:lastModifiedBy>
  <cp:revision>150</cp:revision>
  <dcterms:created xsi:type="dcterms:W3CDTF">2022-07-02T21:26:41Z</dcterms:created>
  <dcterms:modified xsi:type="dcterms:W3CDTF">2022-07-08T19:36:20Z</dcterms:modified>
</cp:coreProperties>
</file>